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89" r:id="rId14"/>
    <p:sldId id="270" r:id="rId15"/>
    <p:sldId id="271" r:id="rId16"/>
    <p:sldId id="272" r:id="rId17"/>
    <p:sldId id="273" r:id="rId18"/>
    <p:sldId id="274" r:id="rId19"/>
    <p:sldId id="275" r:id="rId20"/>
    <p:sldId id="276" r:id="rId21"/>
    <p:sldId id="277" r:id="rId22"/>
    <p:sldId id="290" r:id="rId23"/>
    <p:sldId id="278" r:id="rId24"/>
    <p:sldId id="279" r:id="rId25"/>
    <p:sldId id="280" r:id="rId26"/>
    <p:sldId id="281" r:id="rId27"/>
    <p:sldId id="282" r:id="rId28"/>
    <p:sldId id="283" r:id="rId29"/>
    <p:sldId id="284" r:id="rId30"/>
    <p:sldId id="285" r:id="rId31"/>
    <p:sldId id="286" r:id="rId32"/>
    <p:sldId id="287" r:id="rId33"/>
    <p:sldId id="288"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Lst>
  <p:sldSz cx="10329863" cy="7199313"/>
  <p:notesSz cx="6858000" cy="9144000"/>
  <p:defaultTextStyle>
    <a:defPPr>
      <a:defRPr lang="en-US"/>
    </a:defPPr>
    <a:lvl1pPr marL="0" algn="l" defTabSz="1001634" rtl="0" eaLnBrk="1" latinLnBrk="0" hangingPunct="1">
      <a:defRPr sz="2000" kern="1200">
        <a:solidFill>
          <a:schemeClr val="tx1"/>
        </a:solidFill>
        <a:latin typeface="+mn-lt"/>
        <a:ea typeface="+mn-ea"/>
        <a:cs typeface="+mn-cs"/>
      </a:defRPr>
    </a:lvl1pPr>
    <a:lvl2pPr marL="500817" algn="l" defTabSz="1001634" rtl="0" eaLnBrk="1" latinLnBrk="0" hangingPunct="1">
      <a:defRPr sz="2000" kern="1200">
        <a:solidFill>
          <a:schemeClr val="tx1"/>
        </a:solidFill>
        <a:latin typeface="+mn-lt"/>
        <a:ea typeface="+mn-ea"/>
        <a:cs typeface="+mn-cs"/>
      </a:defRPr>
    </a:lvl2pPr>
    <a:lvl3pPr marL="1001634" algn="l" defTabSz="1001634" rtl="0" eaLnBrk="1" latinLnBrk="0" hangingPunct="1">
      <a:defRPr sz="2000" kern="1200">
        <a:solidFill>
          <a:schemeClr val="tx1"/>
        </a:solidFill>
        <a:latin typeface="+mn-lt"/>
        <a:ea typeface="+mn-ea"/>
        <a:cs typeface="+mn-cs"/>
      </a:defRPr>
    </a:lvl3pPr>
    <a:lvl4pPr marL="1502451" algn="l" defTabSz="1001634" rtl="0" eaLnBrk="1" latinLnBrk="0" hangingPunct="1">
      <a:defRPr sz="2000" kern="1200">
        <a:solidFill>
          <a:schemeClr val="tx1"/>
        </a:solidFill>
        <a:latin typeface="+mn-lt"/>
        <a:ea typeface="+mn-ea"/>
        <a:cs typeface="+mn-cs"/>
      </a:defRPr>
    </a:lvl4pPr>
    <a:lvl5pPr marL="2003268" algn="l" defTabSz="1001634" rtl="0" eaLnBrk="1" latinLnBrk="0" hangingPunct="1">
      <a:defRPr sz="2000" kern="1200">
        <a:solidFill>
          <a:schemeClr val="tx1"/>
        </a:solidFill>
        <a:latin typeface="+mn-lt"/>
        <a:ea typeface="+mn-ea"/>
        <a:cs typeface="+mn-cs"/>
      </a:defRPr>
    </a:lvl5pPr>
    <a:lvl6pPr marL="2504084" algn="l" defTabSz="1001634" rtl="0" eaLnBrk="1" latinLnBrk="0" hangingPunct="1">
      <a:defRPr sz="2000" kern="1200">
        <a:solidFill>
          <a:schemeClr val="tx1"/>
        </a:solidFill>
        <a:latin typeface="+mn-lt"/>
        <a:ea typeface="+mn-ea"/>
        <a:cs typeface="+mn-cs"/>
      </a:defRPr>
    </a:lvl6pPr>
    <a:lvl7pPr marL="3004901" algn="l" defTabSz="1001634" rtl="0" eaLnBrk="1" latinLnBrk="0" hangingPunct="1">
      <a:defRPr sz="2000" kern="1200">
        <a:solidFill>
          <a:schemeClr val="tx1"/>
        </a:solidFill>
        <a:latin typeface="+mn-lt"/>
        <a:ea typeface="+mn-ea"/>
        <a:cs typeface="+mn-cs"/>
      </a:defRPr>
    </a:lvl7pPr>
    <a:lvl8pPr marL="3505718" algn="l" defTabSz="1001634" rtl="0" eaLnBrk="1" latinLnBrk="0" hangingPunct="1">
      <a:defRPr sz="2000" kern="1200">
        <a:solidFill>
          <a:schemeClr val="tx1"/>
        </a:solidFill>
        <a:latin typeface="+mn-lt"/>
        <a:ea typeface="+mn-ea"/>
        <a:cs typeface="+mn-cs"/>
      </a:defRPr>
    </a:lvl8pPr>
    <a:lvl9pPr marL="4006535" algn="l" defTabSz="1001634"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52DA"/>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1116" y="24"/>
      </p:cViewPr>
      <p:guideLst>
        <p:guide orient="horz" pos="2268"/>
        <p:guide pos="325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41EFD-5805-4841-8147-3BFE0FB46C37}" type="datetimeFigureOut">
              <a:rPr lang="en-US" smtClean="0"/>
              <a:pPr/>
              <a:t>4/25/2019</a:t>
            </a:fld>
            <a:endParaRPr lang="en-US"/>
          </a:p>
        </p:txBody>
      </p:sp>
      <p:sp>
        <p:nvSpPr>
          <p:cNvPr id="4" name="Slide Image Placeholder 3"/>
          <p:cNvSpPr>
            <a:spLocks noGrp="1" noRot="1" noChangeAspect="1"/>
          </p:cNvSpPr>
          <p:nvPr>
            <p:ph type="sldImg" idx="2"/>
          </p:nvPr>
        </p:nvSpPr>
        <p:spPr>
          <a:xfrm>
            <a:off x="969963" y="685800"/>
            <a:ext cx="49180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932444-E8B3-4A78-86CB-36A0808CEF3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4740" y="2236454"/>
            <a:ext cx="8780384" cy="1543186"/>
          </a:xfrm>
        </p:spPr>
        <p:txBody>
          <a:bodyPr/>
          <a:lstStyle/>
          <a:p>
            <a:r>
              <a:rPr lang="en-US" smtClean="0"/>
              <a:t>Click to edit Master title style</a:t>
            </a:r>
            <a:endParaRPr lang="en-US"/>
          </a:p>
        </p:txBody>
      </p:sp>
      <p:sp>
        <p:nvSpPr>
          <p:cNvPr id="3" name="Subtitle 2"/>
          <p:cNvSpPr>
            <a:spLocks noGrp="1"/>
          </p:cNvSpPr>
          <p:nvPr>
            <p:ph type="subTitle" idx="1"/>
          </p:nvPr>
        </p:nvSpPr>
        <p:spPr>
          <a:xfrm>
            <a:off x="1549480" y="4079611"/>
            <a:ext cx="7230904" cy="1839824"/>
          </a:xfrm>
        </p:spPr>
        <p:txBody>
          <a:bodyPr/>
          <a:lstStyle>
            <a:lvl1pPr marL="0" indent="0" algn="ctr">
              <a:buNone/>
              <a:defRPr>
                <a:solidFill>
                  <a:schemeClr val="tx1">
                    <a:tint val="75000"/>
                  </a:schemeClr>
                </a:solidFill>
              </a:defRPr>
            </a:lvl1pPr>
            <a:lvl2pPr marL="500817" indent="0" algn="ctr">
              <a:buNone/>
              <a:defRPr>
                <a:solidFill>
                  <a:schemeClr val="tx1">
                    <a:tint val="75000"/>
                  </a:schemeClr>
                </a:solidFill>
              </a:defRPr>
            </a:lvl2pPr>
            <a:lvl3pPr marL="1001634" indent="0" algn="ctr">
              <a:buNone/>
              <a:defRPr>
                <a:solidFill>
                  <a:schemeClr val="tx1">
                    <a:tint val="75000"/>
                  </a:schemeClr>
                </a:solidFill>
              </a:defRPr>
            </a:lvl3pPr>
            <a:lvl4pPr marL="1502451" indent="0" algn="ctr">
              <a:buNone/>
              <a:defRPr>
                <a:solidFill>
                  <a:schemeClr val="tx1">
                    <a:tint val="75000"/>
                  </a:schemeClr>
                </a:solidFill>
              </a:defRPr>
            </a:lvl4pPr>
            <a:lvl5pPr marL="2003268" indent="0" algn="ctr">
              <a:buNone/>
              <a:defRPr>
                <a:solidFill>
                  <a:schemeClr val="tx1">
                    <a:tint val="75000"/>
                  </a:schemeClr>
                </a:solidFill>
              </a:defRPr>
            </a:lvl5pPr>
            <a:lvl6pPr marL="2504084" indent="0" algn="ctr">
              <a:buNone/>
              <a:defRPr>
                <a:solidFill>
                  <a:schemeClr val="tx1">
                    <a:tint val="75000"/>
                  </a:schemeClr>
                </a:solidFill>
              </a:defRPr>
            </a:lvl6pPr>
            <a:lvl7pPr marL="3004901" indent="0" algn="ctr">
              <a:buNone/>
              <a:defRPr>
                <a:solidFill>
                  <a:schemeClr val="tx1">
                    <a:tint val="75000"/>
                  </a:schemeClr>
                </a:solidFill>
              </a:defRPr>
            </a:lvl7pPr>
            <a:lvl8pPr marL="3505718" indent="0" algn="ctr">
              <a:buNone/>
              <a:defRPr>
                <a:solidFill>
                  <a:schemeClr val="tx1">
                    <a:tint val="75000"/>
                  </a:schemeClr>
                </a:solidFill>
              </a:defRPr>
            </a:lvl8pPr>
            <a:lvl9pPr marL="400653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B80A01-C356-495A-9DC1-F9288880519B}" type="datetime5">
              <a:rPr lang="en-US" smtClean="0"/>
              <a:pPr/>
              <a:t>25-Apr-19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D3BB1A-2620-494B-97F0-A22078BB6B55}" type="datetime5">
              <a:rPr lang="en-US" smtClean="0"/>
              <a:pPr/>
              <a:t>25-Apr-19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61162" y="303304"/>
            <a:ext cx="2625507" cy="644771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82849" y="303304"/>
            <a:ext cx="7706149" cy="644771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667DE0-C4C8-496F-B86E-C377BCFFF4C8}" type="datetime5">
              <a:rPr lang="en-US" smtClean="0"/>
              <a:pPr/>
              <a:t>25-Apr-19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8E7B0F-87DE-4FCE-AD08-1D9DDDD33038}" type="datetime5">
              <a:rPr lang="en-US" smtClean="0"/>
              <a:pPr/>
              <a:t>25-Apr-19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5988" y="4626226"/>
            <a:ext cx="8780384" cy="1429864"/>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815988" y="3051377"/>
            <a:ext cx="8780384" cy="1574849"/>
          </a:xfrm>
        </p:spPr>
        <p:txBody>
          <a:bodyPr anchor="b"/>
          <a:lstStyle>
            <a:lvl1pPr marL="0" indent="0">
              <a:buNone/>
              <a:defRPr sz="2200">
                <a:solidFill>
                  <a:schemeClr val="tx1">
                    <a:tint val="75000"/>
                  </a:schemeClr>
                </a:solidFill>
              </a:defRPr>
            </a:lvl1pPr>
            <a:lvl2pPr marL="500817" indent="0">
              <a:buNone/>
              <a:defRPr sz="2000">
                <a:solidFill>
                  <a:schemeClr val="tx1">
                    <a:tint val="75000"/>
                  </a:schemeClr>
                </a:solidFill>
              </a:defRPr>
            </a:lvl2pPr>
            <a:lvl3pPr marL="1001634" indent="0">
              <a:buNone/>
              <a:defRPr sz="1800">
                <a:solidFill>
                  <a:schemeClr val="tx1">
                    <a:tint val="75000"/>
                  </a:schemeClr>
                </a:solidFill>
              </a:defRPr>
            </a:lvl3pPr>
            <a:lvl4pPr marL="1502451" indent="0">
              <a:buNone/>
              <a:defRPr sz="1500">
                <a:solidFill>
                  <a:schemeClr val="tx1">
                    <a:tint val="75000"/>
                  </a:schemeClr>
                </a:solidFill>
              </a:defRPr>
            </a:lvl4pPr>
            <a:lvl5pPr marL="2003268" indent="0">
              <a:buNone/>
              <a:defRPr sz="1500">
                <a:solidFill>
                  <a:schemeClr val="tx1">
                    <a:tint val="75000"/>
                  </a:schemeClr>
                </a:solidFill>
              </a:defRPr>
            </a:lvl5pPr>
            <a:lvl6pPr marL="2504084" indent="0">
              <a:buNone/>
              <a:defRPr sz="1500">
                <a:solidFill>
                  <a:schemeClr val="tx1">
                    <a:tint val="75000"/>
                  </a:schemeClr>
                </a:solidFill>
              </a:defRPr>
            </a:lvl6pPr>
            <a:lvl7pPr marL="3004901" indent="0">
              <a:buNone/>
              <a:defRPr sz="1500">
                <a:solidFill>
                  <a:schemeClr val="tx1">
                    <a:tint val="75000"/>
                  </a:schemeClr>
                </a:solidFill>
              </a:defRPr>
            </a:lvl7pPr>
            <a:lvl8pPr marL="3505718" indent="0">
              <a:buNone/>
              <a:defRPr sz="1500">
                <a:solidFill>
                  <a:schemeClr val="tx1">
                    <a:tint val="75000"/>
                  </a:schemeClr>
                </a:solidFill>
              </a:defRPr>
            </a:lvl8pPr>
            <a:lvl9pPr marL="4006535"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6650B6-0F98-4B52-8709-922E81D4759A}" type="datetime5">
              <a:rPr lang="en-US" smtClean="0"/>
              <a:pPr/>
              <a:t>25-Apr-19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82848" y="1763165"/>
            <a:ext cx="5164932" cy="4987858"/>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19945" y="1763165"/>
            <a:ext cx="5166724" cy="4987858"/>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9435C8-12FD-4F08-96C4-C18EB9CA9D07}" type="datetime5">
              <a:rPr lang="en-US" smtClean="0"/>
              <a:pPr/>
              <a:t>25-Apr-19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6493" y="288306"/>
            <a:ext cx="9296877" cy="119988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6493" y="1611513"/>
            <a:ext cx="4564150" cy="671602"/>
          </a:xfrm>
        </p:spPr>
        <p:txBody>
          <a:bodyPr anchor="b"/>
          <a:lstStyle>
            <a:lvl1pPr marL="0" indent="0">
              <a:buNone/>
              <a:defRPr sz="2600" b="1"/>
            </a:lvl1pPr>
            <a:lvl2pPr marL="500817" indent="0">
              <a:buNone/>
              <a:defRPr sz="2200" b="1"/>
            </a:lvl2pPr>
            <a:lvl3pPr marL="1001634" indent="0">
              <a:buNone/>
              <a:defRPr sz="2000" b="1"/>
            </a:lvl3pPr>
            <a:lvl4pPr marL="1502451" indent="0">
              <a:buNone/>
              <a:defRPr sz="1800" b="1"/>
            </a:lvl4pPr>
            <a:lvl5pPr marL="2003268" indent="0">
              <a:buNone/>
              <a:defRPr sz="1800" b="1"/>
            </a:lvl5pPr>
            <a:lvl6pPr marL="2504084" indent="0">
              <a:buNone/>
              <a:defRPr sz="1800" b="1"/>
            </a:lvl6pPr>
            <a:lvl7pPr marL="3004901" indent="0">
              <a:buNone/>
              <a:defRPr sz="1800" b="1"/>
            </a:lvl7pPr>
            <a:lvl8pPr marL="3505718" indent="0">
              <a:buNone/>
              <a:defRPr sz="1800" b="1"/>
            </a:lvl8pPr>
            <a:lvl9pPr marL="4006535"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16493" y="2283115"/>
            <a:ext cx="4564150" cy="4147938"/>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47427" y="1611513"/>
            <a:ext cx="4565943" cy="671602"/>
          </a:xfrm>
        </p:spPr>
        <p:txBody>
          <a:bodyPr anchor="b"/>
          <a:lstStyle>
            <a:lvl1pPr marL="0" indent="0">
              <a:buNone/>
              <a:defRPr sz="2600" b="1"/>
            </a:lvl1pPr>
            <a:lvl2pPr marL="500817" indent="0">
              <a:buNone/>
              <a:defRPr sz="2200" b="1"/>
            </a:lvl2pPr>
            <a:lvl3pPr marL="1001634" indent="0">
              <a:buNone/>
              <a:defRPr sz="2000" b="1"/>
            </a:lvl3pPr>
            <a:lvl4pPr marL="1502451" indent="0">
              <a:buNone/>
              <a:defRPr sz="1800" b="1"/>
            </a:lvl4pPr>
            <a:lvl5pPr marL="2003268" indent="0">
              <a:buNone/>
              <a:defRPr sz="1800" b="1"/>
            </a:lvl5pPr>
            <a:lvl6pPr marL="2504084" indent="0">
              <a:buNone/>
              <a:defRPr sz="1800" b="1"/>
            </a:lvl6pPr>
            <a:lvl7pPr marL="3004901" indent="0">
              <a:buNone/>
              <a:defRPr sz="1800" b="1"/>
            </a:lvl7pPr>
            <a:lvl8pPr marL="3505718" indent="0">
              <a:buNone/>
              <a:defRPr sz="1800" b="1"/>
            </a:lvl8pPr>
            <a:lvl9pPr marL="4006535"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247427" y="2283115"/>
            <a:ext cx="4565943" cy="4147938"/>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519A83-D28B-48F7-927E-380D402116D6}" type="datetime5">
              <a:rPr lang="en-US" smtClean="0"/>
              <a:pPr/>
              <a:t>25-Apr-19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AA2BEC-293A-461B-8C56-F82D4EAE10F8}" type="datetime5">
              <a:rPr lang="en-US" smtClean="0"/>
              <a:pPr/>
              <a:t>25-Apr-19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8C8144-91D7-4513-A0CF-3CF35C943AD2}" type="datetime5">
              <a:rPr lang="en-US" smtClean="0"/>
              <a:pPr/>
              <a:t>25-Apr-19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6494" y="286639"/>
            <a:ext cx="3398454" cy="1219884"/>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4038690" y="286640"/>
            <a:ext cx="5774680" cy="6144414"/>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6494" y="1506523"/>
            <a:ext cx="3398454" cy="4924531"/>
          </a:xfrm>
        </p:spPr>
        <p:txBody>
          <a:bodyPr/>
          <a:lstStyle>
            <a:lvl1pPr marL="0" indent="0">
              <a:buNone/>
              <a:defRPr sz="1500"/>
            </a:lvl1pPr>
            <a:lvl2pPr marL="500817" indent="0">
              <a:buNone/>
              <a:defRPr sz="1300"/>
            </a:lvl2pPr>
            <a:lvl3pPr marL="1001634" indent="0">
              <a:buNone/>
              <a:defRPr sz="1100"/>
            </a:lvl3pPr>
            <a:lvl4pPr marL="1502451" indent="0">
              <a:buNone/>
              <a:defRPr sz="1000"/>
            </a:lvl4pPr>
            <a:lvl5pPr marL="2003268" indent="0">
              <a:buNone/>
              <a:defRPr sz="1000"/>
            </a:lvl5pPr>
            <a:lvl6pPr marL="2504084" indent="0">
              <a:buNone/>
              <a:defRPr sz="1000"/>
            </a:lvl6pPr>
            <a:lvl7pPr marL="3004901" indent="0">
              <a:buNone/>
              <a:defRPr sz="1000"/>
            </a:lvl7pPr>
            <a:lvl8pPr marL="3505718" indent="0">
              <a:buNone/>
              <a:defRPr sz="1000"/>
            </a:lvl8pPr>
            <a:lvl9pPr marL="400653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03E19B-52C6-4620-9F83-390A4773B04F}" type="datetime5">
              <a:rPr lang="en-US" smtClean="0"/>
              <a:pPr/>
              <a:t>25-Apr-19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24725" y="5039519"/>
            <a:ext cx="6197918" cy="59494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2024725" y="643272"/>
            <a:ext cx="6197918" cy="4319588"/>
          </a:xfrm>
        </p:spPr>
        <p:txBody>
          <a:bodyPr/>
          <a:lstStyle>
            <a:lvl1pPr marL="0" indent="0">
              <a:buNone/>
              <a:defRPr sz="3500"/>
            </a:lvl1pPr>
            <a:lvl2pPr marL="500817" indent="0">
              <a:buNone/>
              <a:defRPr sz="3100"/>
            </a:lvl2pPr>
            <a:lvl3pPr marL="1001634" indent="0">
              <a:buNone/>
              <a:defRPr sz="2600"/>
            </a:lvl3pPr>
            <a:lvl4pPr marL="1502451" indent="0">
              <a:buNone/>
              <a:defRPr sz="2200"/>
            </a:lvl4pPr>
            <a:lvl5pPr marL="2003268" indent="0">
              <a:buNone/>
              <a:defRPr sz="2200"/>
            </a:lvl5pPr>
            <a:lvl6pPr marL="2504084" indent="0">
              <a:buNone/>
              <a:defRPr sz="2200"/>
            </a:lvl6pPr>
            <a:lvl7pPr marL="3004901" indent="0">
              <a:buNone/>
              <a:defRPr sz="2200"/>
            </a:lvl7pPr>
            <a:lvl8pPr marL="3505718" indent="0">
              <a:buNone/>
              <a:defRPr sz="2200"/>
            </a:lvl8pPr>
            <a:lvl9pPr marL="4006535" indent="0">
              <a:buNone/>
              <a:defRPr sz="2200"/>
            </a:lvl9pPr>
          </a:lstStyle>
          <a:p>
            <a:endParaRPr lang="en-US"/>
          </a:p>
        </p:txBody>
      </p:sp>
      <p:sp>
        <p:nvSpPr>
          <p:cNvPr id="4" name="Text Placeholder 3"/>
          <p:cNvSpPr>
            <a:spLocks noGrp="1"/>
          </p:cNvSpPr>
          <p:nvPr>
            <p:ph type="body" sz="half" idx="2"/>
          </p:nvPr>
        </p:nvSpPr>
        <p:spPr>
          <a:xfrm>
            <a:off x="2024725" y="5634463"/>
            <a:ext cx="6197918" cy="844919"/>
          </a:xfrm>
        </p:spPr>
        <p:txBody>
          <a:bodyPr/>
          <a:lstStyle>
            <a:lvl1pPr marL="0" indent="0">
              <a:buNone/>
              <a:defRPr sz="1500"/>
            </a:lvl1pPr>
            <a:lvl2pPr marL="500817" indent="0">
              <a:buNone/>
              <a:defRPr sz="1300"/>
            </a:lvl2pPr>
            <a:lvl3pPr marL="1001634" indent="0">
              <a:buNone/>
              <a:defRPr sz="1100"/>
            </a:lvl3pPr>
            <a:lvl4pPr marL="1502451" indent="0">
              <a:buNone/>
              <a:defRPr sz="1000"/>
            </a:lvl4pPr>
            <a:lvl5pPr marL="2003268" indent="0">
              <a:buNone/>
              <a:defRPr sz="1000"/>
            </a:lvl5pPr>
            <a:lvl6pPr marL="2504084" indent="0">
              <a:buNone/>
              <a:defRPr sz="1000"/>
            </a:lvl6pPr>
            <a:lvl7pPr marL="3004901" indent="0">
              <a:buNone/>
              <a:defRPr sz="1000"/>
            </a:lvl7pPr>
            <a:lvl8pPr marL="3505718" indent="0">
              <a:buNone/>
              <a:defRPr sz="1000"/>
            </a:lvl8pPr>
            <a:lvl9pPr marL="400653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50A2E6-5F8C-4E4B-951A-119F7B9E1C3E}" type="datetime5">
              <a:rPr lang="en-US" smtClean="0"/>
              <a:pPr/>
              <a:t>25-Apr-19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082F4F-FF4C-4D35-8DCA-A9CF4BD87EC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493" y="288306"/>
            <a:ext cx="9296877" cy="1199886"/>
          </a:xfrm>
          <a:prstGeom prst="rect">
            <a:avLst/>
          </a:prstGeom>
        </p:spPr>
        <p:txBody>
          <a:bodyPr vert="horz" lIns="100163" tIns="50082" rIns="100163" bIns="5008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16493" y="1679840"/>
            <a:ext cx="9296877" cy="4751214"/>
          </a:xfrm>
          <a:prstGeom prst="rect">
            <a:avLst/>
          </a:prstGeom>
        </p:spPr>
        <p:txBody>
          <a:bodyPr vert="horz" lIns="100163" tIns="50082" rIns="100163" bIns="5008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16493" y="6672697"/>
            <a:ext cx="2410301" cy="383297"/>
          </a:xfrm>
          <a:prstGeom prst="rect">
            <a:avLst/>
          </a:prstGeom>
        </p:spPr>
        <p:txBody>
          <a:bodyPr vert="horz" lIns="100163" tIns="50082" rIns="100163" bIns="50082" rtlCol="0" anchor="ctr"/>
          <a:lstStyle>
            <a:lvl1pPr algn="l">
              <a:defRPr sz="1300">
                <a:solidFill>
                  <a:schemeClr val="tx1">
                    <a:tint val="75000"/>
                  </a:schemeClr>
                </a:solidFill>
              </a:defRPr>
            </a:lvl1pPr>
          </a:lstStyle>
          <a:p>
            <a:fld id="{E146AFFD-0840-414F-A316-97741E670C16}" type="datetime5">
              <a:rPr lang="en-US" smtClean="0"/>
              <a:pPr/>
              <a:t>25-Apr-19</a:t>
            </a:fld>
            <a:endParaRPr lang="en-US"/>
          </a:p>
        </p:txBody>
      </p:sp>
      <p:sp>
        <p:nvSpPr>
          <p:cNvPr id="5" name="Footer Placeholder 4"/>
          <p:cNvSpPr>
            <a:spLocks noGrp="1"/>
          </p:cNvSpPr>
          <p:nvPr>
            <p:ph type="ftr" sz="quarter" idx="3"/>
          </p:nvPr>
        </p:nvSpPr>
        <p:spPr>
          <a:xfrm>
            <a:off x="3529370" y="6672697"/>
            <a:ext cx="3271123" cy="383297"/>
          </a:xfrm>
          <a:prstGeom prst="rect">
            <a:avLst/>
          </a:prstGeom>
        </p:spPr>
        <p:txBody>
          <a:bodyPr vert="horz" lIns="100163" tIns="50082" rIns="100163" bIns="50082"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403069" y="6672697"/>
            <a:ext cx="2410301" cy="383297"/>
          </a:xfrm>
          <a:prstGeom prst="rect">
            <a:avLst/>
          </a:prstGeom>
        </p:spPr>
        <p:txBody>
          <a:bodyPr vert="horz" lIns="100163" tIns="50082" rIns="100163" bIns="50082" rtlCol="0" anchor="ctr"/>
          <a:lstStyle>
            <a:lvl1pPr algn="r">
              <a:defRPr sz="1300">
                <a:solidFill>
                  <a:schemeClr val="tx1">
                    <a:tint val="75000"/>
                  </a:schemeClr>
                </a:solidFill>
              </a:defRPr>
            </a:lvl1pPr>
          </a:lstStyle>
          <a:p>
            <a:fld id="{0A082F4F-FF4C-4D35-8DCA-A9CF4BD87E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1001634" rtl="0" eaLnBrk="1" latinLnBrk="0" hangingPunct="1">
        <a:spcBef>
          <a:spcPct val="0"/>
        </a:spcBef>
        <a:buNone/>
        <a:defRPr sz="4800" kern="1200">
          <a:solidFill>
            <a:schemeClr val="tx1"/>
          </a:solidFill>
          <a:latin typeface="+mj-lt"/>
          <a:ea typeface="+mj-ea"/>
          <a:cs typeface="+mj-cs"/>
        </a:defRPr>
      </a:lvl1pPr>
    </p:titleStyle>
    <p:bodyStyle>
      <a:lvl1pPr marL="375613" indent="-375613" algn="l" defTabSz="1001634"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3827" indent="-313011" algn="l" defTabSz="1001634"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2042" indent="-250408" algn="l" defTabSz="1001634"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52859" indent="-250408" algn="l" defTabSz="1001634"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53676" indent="-250408" algn="l" defTabSz="1001634"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54493" indent="-250408" algn="l" defTabSz="100163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55310" indent="-250408" algn="l" defTabSz="100163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56127" indent="-250408" algn="l" defTabSz="100163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56943" indent="-250408" algn="l" defTabSz="100163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1634" rtl="0" eaLnBrk="1" latinLnBrk="0" hangingPunct="1">
        <a:defRPr sz="2000" kern="1200">
          <a:solidFill>
            <a:schemeClr val="tx1"/>
          </a:solidFill>
          <a:latin typeface="+mn-lt"/>
          <a:ea typeface="+mn-ea"/>
          <a:cs typeface="+mn-cs"/>
        </a:defRPr>
      </a:lvl1pPr>
      <a:lvl2pPr marL="500817" algn="l" defTabSz="1001634" rtl="0" eaLnBrk="1" latinLnBrk="0" hangingPunct="1">
        <a:defRPr sz="2000" kern="1200">
          <a:solidFill>
            <a:schemeClr val="tx1"/>
          </a:solidFill>
          <a:latin typeface="+mn-lt"/>
          <a:ea typeface="+mn-ea"/>
          <a:cs typeface="+mn-cs"/>
        </a:defRPr>
      </a:lvl2pPr>
      <a:lvl3pPr marL="1001634" algn="l" defTabSz="1001634" rtl="0" eaLnBrk="1" latinLnBrk="0" hangingPunct="1">
        <a:defRPr sz="2000" kern="1200">
          <a:solidFill>
            <a:schemeClr val="tx1"/>
          </a:solidFill>
          <a:latin typeface="+mn-lt"/>
          <a:ea typeface="+mn-ea"/>
          <a:cs typeface="+mn-cs"/>
        </a:defRPr>
      </a:lvl3pPr>
      <a:lvl4pPr marL="1502451" algn="l" defTabSz="1001634" rtl="0" eaLnBrk="1" latinLnBrk="0" hangingPunct="1">
        <a:defRPr sz="2000" kern="1200">
          <a:solidFill>
            <a:schemeClr val="tx1"/>
          </a:solidFill>
          <a:latin typeface="+mn-lt"/>
          <a:ea typeface="+mn-ea"/>
          <a:cs typeface="+mn-cs"/>
        </a:defRPr>
      </a:lvl4pPr>
      <a:lvl5pPr marL="2003268" algn="l" defTabSz="1001634" rtl="0" eaLnBrk="1" latinLnBrk="0" hangingPunct="1">
        <a:defRPr sz="2000" kern="1200">
          <a:solidFill>
            <a:schemeClr val="tx1"/>
          </a:solidFill>
          <a:latin typeface="+mn-lt"/>
          <a:ea typeface="+mn-ea"/>
          <a:cs typeface="+mn-cs"/>
        </a:defRPr>
      </a:lvl5pPr>
      <a:lvl6pPr marL="2504084" algn="l" defTabSz="1001634" rtl="0" eaLnBrk="1" latinLnBrk="0" hangingPunct="1">
        <a:defRPr sz="2000" kern="1200">
          <a:solidFill>
            <a:schemeClr val="tx1"/>
          </a:solidFill>
          <a:latin typeface="+mn-lt"/>
          <a:ea typeface="+mn-ea"/>
          <a:cs typeface="+mn-cs"/>
        </a:defRPr>
      </a:lvl6pPr>
      <a:lvl7pPr marL="3004901" algn="l" defTabSz="1001634" rtl="0" eaLnBrk="1" latinLnBrk="0" hangingPunct="1">
        <a:defRPr sz="2000" kern="1200">
          <a:solidFill>
            <a:schemeClr val="tx1"/>
          </a:solidFill>
          <a:latin typeface="+mn-lt"/>
          <a:ea typeface="+mn-ea"/>
          <a:cs typeface="+mn-cs"/>
        </a:defRPr>
      </a:lvl7pPr>
      <a:lvl8pPr marL="3505718" algn="l" defTabSz="1001634" rtl="0" eaLnBrk="1" latinLnBrk="0" hangingPunct="1">
        <a:defRPr sz="2000" kern="1200">
          <a:solidFill>
            <a:schemeClr val="tx1"/>
          </a:solidFill>
          <a:latin typeface="+mn-lt"/>
          <a:ea typeface="+mn-ea"/>
          <a:cs typeface="+mn-cs"/>
        </a:defRPr>
      </a:lvl8pPr>
      <a:lvl9pPr marL="4006535" algn="l" defTabSz="100163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oleObject" Target="../embeddings/oleObject14.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26331" y="3167281"/>
            <a:ext cx="8610600" cy="584775"/>
          </a:xfrm>
          <a:prstGeom prst="rect">
            <a:avLst/>
          </a:prstGeom>
        </p:spPr>
        <p:txBody>
          <a:bodyPr wrap="square">
            <a:spAutoFit/>
          </a:bodyPr>
          <a:lstStyle/>
          <a:p>
            <a:pPr algn="ctr"/>
            <a:r>
              <a:rPr lang="en-IN" sz="3200" b="1" dirty="0" smtClean="0">
                <a:ln>
                  <a:solidFill>
                    <a:schemeClr val="tx1">
                      <a:lumMod val="65000"/>
                      <a:lumOff val="35000"/>
                    </a:schemeClr>
                  </a:solidFill>
                </a:ln>
                <a:solidFill>
                  <a:srgbClr val="0070C0"/>
                </a:solidFill>
                <a:latin typeface="Andalus" panose="02020603050405020304" pitchFamily="18" charset="-78"/>
                <a:cs typeface="Andalus" panose="02020603050405020304" pitchFamily="18" charset="-78"/>
              </a:rPr>
              <a:t>Presentation on </a:t>
            </a:r>
          </a:p>
        </p:txBody>
      </p:sp>
      <p:sp>
        <p:nvSpPr>
          <p:cNvPr id="17" name="Rectangle 16"/>
          <p:cNvSpPr/>
          <p:nvPr/>
        </p:nvSpPr>
        <p:spPr>
          <a:xfrm>
            <a:off x="364331" y="3971726"/>
            <a:ext cx="9753600" cy="1015663"/>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ndalus" panose="02020603050405020304" pitchFamily="18" charset="-78"/>
                <a:cs typeface="Andalus" panose="02020603050405020304" pitchFamily="18" charset="-78"/>
              </a:rPr>
              <a:t>Computer Instrumentation</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a:t>
            </a:fld>
            <a:endParaRPr lang="en-US" sz="2000" b="1" dirty="0">
              <a:solidFill>
                <a:srgbClr val="FF0000"/>
              </a:solidFill>
            </a:endParaRPr>
          </a:p>
        </p:txBody>
      </p:sp>
      <p:sp>
        <p:nvSpPr>
          <p:cNvPr id="18" name="Rectangle 17"/>
          <p:cNvSpPr/>
          <p:nvPr/>
        </p:nvSpPr>
        <p:spPr>
          <a:xfrm>
            <a:off x="1812131" y="5300881"/>
            <a:ext cx="7620000" cy="584775"/>
          </a:xfrm>
          <a:prstGeom prst="rect">
            <a:avLst/>
          </a:prstGeom>
        </p:spPr>
        <p:txBody>
          <a:bodyPr wrap="square">
            <a:spAutoFit/>
          </a:bodyPr>
          <a:lstStyle/>
          <a:p>
            <a:pPr algn="ctr"/>
            <a:r>
              <a:rPr lang="en-US" sz="3200" b="1" dirty="0" smtClean="0">
                <a:solidFill>
                  <a:srgbClr val="4E34E8"/>
                </a:solidFill>
                <a:latin typeface="Lucida Calligraphy" pitchFamily="66" charset="0"/>
              </a:rPr>
              <a:t>Bashir Najir Jamadar</a:t>
            </a:r>
            <a:r>
              <a:rPr lang="en-US" sz="3200" b="1" dirty="0" smtClean="0">
                <a:solidFill>
                  <a:srgbClr val="C00000"/>
                </a:solidFill>
              </a:rPr>
              <a:t>  </a:t>
            </a:r>
            <a:r>
              <a:rPr lang="en-US" sz="1400" b="1" dirty="0" smtClean="0">
                <a:solidFill>
                  <a:srgbClr val="C00000"/>
                </a:solidFill>
              </a:rPr>
              <a:t>M.Sc. NET</a:t>
            </a:r>
            <a:r>
              <a:rPr lang="en-US" sz="1600" dirty="0" smtClean="0">
                <a:solidFill>
                  <a:srgbClr val="C00000"/>
                </a:solidFill>
              </a:rPr>
              <a:t>                                                                                         </a:t>
            </a:r>
            <a:endParaRPr lang="en-US" sz="1600" dirty="0"/>
          </a:p>
        </p:txBody>
      </p:sp>
      <p:sp>
        <p:nvSpPr>
          <p:cNvPr id="20" name="TextBox 19"/>
          <p:cNvSpPr txBox="1"/>
          <p:nvPr/>
        </p:nvSpPr>
        <p:spPr>
          <a:xfrm>
            <a:off x="440531" y="1367770"/>
            <a:ext cx="9448800" cy="1569660"/>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800" b="1" dirty="0" smtClean="0">
                <a:ln w="1905">
                  <a:solidFill>
                    <a:schemeClr val="accent6">
                      <a:lumMod val="75000"/>
                    </a:schemeClr>
                  </a:solidFill>
                </a:ln>
                <a:solidFill>
                  <a:srgbClr val="FF0000"/>
                </a:solidFill>
                <a:effectLst>
                  <a:innerShdw blurRad="69850" dist="43180" dir="5400000">
                    <a:srgbClr val="000000">
                      <a:alpha val="65000"/>
                    </a:srgbClr>
                  </a:innerShdw>
                </a:effectLst>
              </a:rPr>
              <a:t>Walchand College of Engineering, Sangli.</a:t>
            </a:r>
            <a:endParaRPr lang="en-US" sz="48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Classification of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3970318"/>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1. Classification based on measurand:</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There are many types of variables required to be measured in the process control industry.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Depending on the process variable or measurand, there are different types of transducers.</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Temperature transducer: Thermocouple, RTD, Thermostat etc</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Pressure transducer: Bourdan tube, bellows, diaphragm etc.</a:t>
            </a:r>
            <a:endParaRPr lang="en-US" sz="3000" b="1" dirty="0" smtClean="0">
              <a:solidFill>
                <a:srgbClr val="FF0000"/>
              </a:solidFill>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10</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Classification of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770537"/>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2. Classification based on the principle of transduction:</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Due to change in process parameter, resistance, inductance or capacitance may changes.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Depending on the change of resistance, inductance or capacitance, there are different types of transducers.</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Thermistor: resistance of semiconductor material changes with the temperature.</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Capacitor microphone: the capacitance of microphone varies with the sound pressure.</a:t>
            </a:r>
            <a:endParaRPr lang="en-US" sz="3000" b="1" dirty="0" smtClean="0">
              <a:solidFill>
                <a:srgbClr val="FF0000"/>
              </a:solidFill>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11</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Classification of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32311"/>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3. Primary and Secondary transducers:</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Sometimes, more than one transducers are required to measure the process variable.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e.g. Measurement of pressure using Bourdon tube and LVDT.</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 Bourdon tube acting as a primary transducer senses the pressure and converts it into a displacement at its free end. The displacement moves the core of LVDT and produces output voltage proportional to the movement of core, which is proportional to the displacement of the free end which in turn is proportional to the pressure.</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Bourdon tube: Primary, LVDT: secondary.</a:t>
            </a:r>
            <a:endParaRPr lang="en-US" sz="3000" b="1" dirty="0" smtClean="0">
              <a:solidFill>
                <a:srgbClr val="FF0000"/>
              </a:solidFill>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12</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Classification of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078313"/>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3. Primary and Secondary transducers:</a:t>
            </a:r>
          </a:p>
          <a:p>
            <a:pPr algn="just"/>
            <a:endParaRPr lang="en-US" sz="1200" b="1" dirty="0" smtClean="0">
              <a:latin typeface="Calibri" pitchFamily="34" charset="0"/>
              <a:cs typeface="Calibri" pitchFamily="34" charset="0"/>
            </a:endParaRPr>
          </a:p>
          <a:p>
            <a:pPr algn="just"/>
            <a:endParaRPr lang="en-US" sz="2800" b="1" dirty="0" smtClean="0">
              <a:latin typeface="Calibri" pitchFamily="34" charset="0"/>
              <a:cs typeface="Calibri" pitchFamily="34" charset="0"/>
            </a:endParaRPr>
          </a:p>
          <a:p>
            <a:pPr algn="just"/>
            <a:endParaRPr lang="en-US" sz="2800" b="1" dirty="0" smtClean="0">
              <a:latin typeface="Calibri" pitchFamily="34" charset="0"/>
              <a:cs typeface="Calibri" pitchFamily="34" charset="0"/>
            </a:endParaRPr>
          </a:p>
          <a:p>
            <a:pPr algn="just"/>
            <a:endParaRPr lang="en-US" sz="2800" b="1" dirty="0" smtClean="0">
              <a:latin typeface="Calibri" pitchFamily="34" charset="0"/>
              <a:cs typeface="Calibri" pitchFamily="34" charset="0"/>
            </a:endParaRPr>
          </a:p>
          <a:p>
            <a:pPr algn="just"/>
            <a:endParaRPr lang="en-US" sz="2800" b="1" dirty="0" smtClean="0">
              <a:latin typeface="Calibri" pitchFamily="34" charset="0"/>
              <a:cs typeface="Calibri" pitchFamily="34" charset="0"/>
            </a:endParaRPr>
          </a:p>
          <a:p>
            <a:pPr algn="just"/>
            <a:endParaRPr lang="en-US" sz="2800" b="1" dirty="0" smtClean="0">
              <a:latin typeface="Calibri" pitchFamily="34" charset="0"/>
              <a:cs typeface="Calibri" pitchFamily="34" charset="0"/>
            </a:endParaRPr>
          </a:p>
          <a:p>
            <a:pPr algn="just"/>
            <a:endParaRPr lang="en-US" sz="2800" b="1" dirty="0" smtClean="0">
              <a:latin typeface="Calibri" pitchFamily="34" charset="0"/>
              <a:cs typeface="Calibri" pitchFamily="34" charset="0"/>
            </a:endParaRPr>
          </a:p>
          <a:p>
            <a:pPr algn="just"/>
            <a:endParaRPr lang="en-US" sz="2800" b="1" dirty="0" smtClean="0">
              <a:latin typeface="Calibri" pitchFamily="34" charset="0"/>
              <a:cs typeface="Calibri" pitchFamily="34" charset="0"/>
            </a:endParaRPr>
          </a:p>
          <a:p>
            <a:pPr algn="just"/>
            <a:endParaRPr lang="en-US" sz="2800" b="1" dirty="0" smtClean="0">
              <a:latin typeface="Calibri" pitchFamily="34" charset="0"/>
              <a:cs typeface="Calibri" pitchFamily="34" charset="0"/>
            </a:endParaRPr>
          </a:p>
          <a:p>
            <a:pPr algn="just"/>
            <a:r>
              <a:rPr lang="en-US" sz="2800" b="1" dirty="0" smtClean="0">
                <a:latin typeface="Calibri" pitchFamily="34" charset="0"/>
                <a:cs typeface="Calibri" pitchFamily="34" charset="0"/>
              </a:rPr>
              <a:t> </a:t>
            </a: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Bourdon tube: Primary, LVDT: secondary.</a:t>
            </a:r>
            <a:endParaRPr lang="en-US" sz="3000" b="1" dirty="0" smtClean="0">
              <a:solidFill>
                <a:srgbClr val="FF0000"/>
              </a:solidFill>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13</a:t>
            </a:fld>
            <a:endParaRPr lang="en-US" sz="2000" b="1" dirty="0">
              <a:solidFill>
                <a:srgbClr val="FF0000"/>
              </a:solidFill>
            </a:endParaRPr>
          </a:p>
        </p:txBody>
      </p:sp>
      <p:pic>
        <p:nvPicPr>
          <p:cNvPr id="45058" name="Picture 2"/>
          <p:cNvPicPr>
            <a:picLocks noChangeAspect="1" noChangeArrowheads="1"/>
          </p:cNvPicPr>
          <p:nvPr/>
        </p:nvPicPr>
        <p:blipFill>
          <a:blip r:embed="rId2"/>
          <a:srcRect/>
          <a:stretch>
            <a:fillRect/>
          </a:stretch>
        </p:blipFill>
        <p:spPr bwMode="auto">
          <a:xfrm>
            <a:off x="1671214" y="1847056"/>
            <a:ext cx="5932117" cy="36041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Classification of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32311"/>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4. Active and Passive transducers:</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Active transducers are self powering devices which do not require external power supply for the conversion from one form to other.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Thermoelectric, piezoelectric, photovoltaic, electromagnetic, electrodynamic, magnetostrictive, electrokinetic, pyroelectric and galvanic sensors.</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Piezoelectric crystal: when force is applied across the crystal, an output voltage is produced.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Photovoltaic device produces voltage when illuminated by light.</a:t>
            </a:r>
            <a:endParaRPr lang="en-US" sz="3000" b="1" dirty="0" smtClean="0">
              <a:solidFill>
                <a:srgbClr val="FF0000"/>
              </a:solidFill>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14</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Classification of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32311"/>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4. Active and Passive transducers:</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Passive transducers operate under energy controlling principles. These are not self generating type and which require external power supply for the conversion from one form to other.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e.g. Resistive, inductive and capacitive transducers.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Any change in these parameters can be recognized only when the element is made live by electric excitation otherwise they are in dead state.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In the absence of external power, the transducer can not be work. e.g. Piezoresistive transducer, Photoconductive device.</a:t>
            </a:r>
            <a:endParaRPr lang="en-US" sz="3000" b="1" dirty="0" smtClean="0">
              <a:solidFill>
                <a:srgbClr val="FF0000"/>
              </a:solidFill>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15</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Classification of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201424"/>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5. Analog and Digital transducers:</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Analog transducers convert the input quantity into an analog output which is continuous function of time.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e.g. Strain gauge,  LVDT, thermocouple, thermistor etc.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Digital transducers convert the input quantity into digital form of output.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e.g. shaft encoder used to measure angular position of shaft, digital tachometer used to measure the speed. Both gives  pulses as the output. Frequency or distance between pulses indicates the speed or angular position.</a:t>
            </a:r>
            <a:endParaRPr lang="en-US" sz="3000" b="1" dirty="0" smtClean="0">
              <a:solidFill>
                <a:srgbClr val="FF0000"/>
              </a:solidFill>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16</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32311"/>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1. Range and span:</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These are the lower and upper limit values of the measurand.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Range of transducer is the difference between largest and smallest reading of the measurand. Range: </a:t>
            </a:r>
            <a:r>
              <a:rPr lang="en-US" sz="2800" b="1" dirty="0" err="1" smtClean="0">
                <a:latin typeface="Calibri" pitchFamily="34" charset="0"/>
                <a:cs typeface="Calibri" pitchFamily="34" charset="0"/>
              </a:rPr>
              <a:t>X</a:t>
            </a:r>
            <a:r>
              <a:rPr lang="en-US" sz="2800" b="1" baseline="-25000" dirty="0" err="1" smtClean="0">
                <a:latin typeface="Calibri" pitchFamily="34" charset="0"/>
                <a:cs typeface="Calibri" pitchFamily="34" charset="0"/>
              </a:rPr>
              <a:t>min</a:t>
            </a:r>
            <a:r>
              <a:rPr lang="en-US" sz="2800" b="1" dirty="0" smtClean="0">
                <a:latin typeface="Calibri" pitchFamily="34" charset="0"/>
                <a:cs typeface="Calibri" pitchFamily="34" charset="0"/>
              </a:rPr>
              <a:t> to </a:t>
            </a:r>
            <a:r>
              <a:rPr lang="en-US" sz="2800" b="1" dirty="0" err="1" smtClean="0">
                <a:latin typeface="Calibri" pitchFamily="34" charset="0"/>
                <a:cs typeface="Calibri" pitchFamily="34" charset="0"/>
              </a:rPr>
              <a:t>X</a:t>
            </a:r>
            <a:r>
              <a:rPr lang="en-US" sz="2800" b="1" baseline="-25000" dirty="0" err="1" smtClean="0">
                <a:latin typeface="Calibri" pitchFamily="34" charset="0"/>
                <a:cs typeface="Calibri" pitchFamily="34" charset="0"/>
              </a:rPr>
              <a:t>max</a:t>
            </a:r>
            <a:r>
              <a:rPr lang="en-US" sz="2800" b="1" dirty="0" smtClean="0">
                <a:latin typeface="Calibri" pitchFamily="34" charset="0"/>
                <a:cs typeface="Calibri" pitchFamily="34" charset="0"/>
              </a:rPr>
              <a:t>.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Span of transducer is the algebraic difference between largest and smallest reading of the measurand. Span = </a:t>
            </a:r>
            <a:r>
              <a:rPr lang="en-US" sz="2800" b="1" dirty="0" err="1" smtClean="0">
                <a:latin typeface="Calibri" pitchFamily="34" charset="0"/>
                <a:cs typeface="Calibri" pitchFamily="34" charset="0"/>
              </a:rPr>
              <a:t>X</a:t>
            </a:r>
            <a:r>
              <a:rPr lang="en-US" sz="2800" b="1" baseline="-25000" dirty="0" err="1" smtClean="0">
                <a:latin typeface="Calibri" pitchFamily="34" charset="0"/>
                <a:cs typeface="Calibri" pitchFamily="34" charset="0"/>
              </a:rPr>
              <a:t>max</a:t>
            </a:r>
            <a:r>
              <a:rPr lang="en-US" sz="2800" b="1" dirty="0" smtClean="0">
                <a:latin typeface="Calibri" pitchFamily="34" charset="0"/>
                <a:cs typeface="Calibri" pitchFamily="34" charset="0"/>
              </a:rPr>
              <a:t> -  </a:t>
            </a:r>
            <a:r>
              <a:rPr lang="en-US" sz="2800" b="1" dirty="0" err="1" smtClean="0">
                <a:latin typeface="Calibri" pitchFamily="34" charset="0"/>
                <a:cs typeface="Calibri" pitchFamily="34" charset="0"/>
              </a:rPr>
              <a:t>X</a:t>
            </a:r>
            <a:r>
              <a:rPr lang="en-US" sz="2800" b="1" baseline="-25000" dirty="0" err="1" smtClean="0">
                <a:latin typeface="Calibri" pitchFamily="34" charset="0"/>
                <a:cs typeface="Calibri" pitchFamily="34" charset="0"/>
              </a:rPr>
              <a:t>min</a:t>
            </a:r>
            <a:r>
              <a:rPr lang="en-US" sz="2800" b="1" dirty="0" smtClean="0">
                <a:latin typeface="Calibri" pitchFamily="34" charset="0"/>
                <a:cs typeface="Calibri" pitchFamily="34" charset="0"/>
              </a:rPr>
              <a:t>.              (</a:t>
            </a:r>
            <a:r>
              <a:rPr lang="en-US" sz="2800" b="1" dirty="0" err="1" smtClean="0">
                <a:latin typeface="Calibri" pitchFamily="34" charset="0"/>
                <a:cs typeface="Calibri" pitchFamily="34" charset="0"/>
              </a:rPr>
              <a:t>X</a:t>
            </a:r>
            <a:r>
              <a:rPr lang="en-US" sz="2800" b="1" baseline="-25000" dirty="0" err="1" smtClean="0">
                <a:latin typeface="Calibri" pitchFamily="34" charset="0"/>
                <a:cs typeface="Calibri" pitchFamily="34" charset="0"/>
              </a:rPr>
              <a:t>min</a:t>
            </a:r>
            <a:r>
              <a:rPr lang="en-US" sz="2800" b="1" dirty="0" smtClean="0">
                <a:latin typeface="Calibri" pitchFamily="34" charset="0"/>
                <a:cs typeface="Calibri" pitchFamily="34" charset="0"/>
              </a:rPr>
              <a:t> may or may not be zero)</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If R-type thermocouple measure temperature from 0</a:t>
            </a:r>
            <a:r>
              <a:rPr lang="en-US" sz="2800" b="1" baseline="30000" dirty="0" smtClean="0">
                <a:latin typeface="Calibri" pitchFamily="34" charset="0"/>
                <a:cs typeface="Calibri" pitchFamily="34" charset="0"/>
              </a:rPr>
              <a:t>o</a:t>
            </a:r>
            <a:r>
              <a:rPr lang="en-US" sz="2800" b="1" dirty="0" smtClean="0">
                <a:latin typeface="Calibri" pitchFamily="34" charset="0"/>
                <a:cs typeface="Calibri" pitchFamily="34" charset="0"/>
              </a:rPr>
              <a:t>C to 1600</a:t>
            </a:r>
            <a:r>
              <a:rPr lang="en-US" sz="2800" b="1" baseline="30000" dirty="0" smtClean="0">
                <a:latin typeface="Calibri" pitchFamily="34" charset="0"/>
                <a:cs typeface="Calibri" pitchFamily="34" charset="0"/>
              </a:rPr>
              <a:t>o</a:t>
            </a:r>
            <a:r>
              <a:rPr lang="en-US" sz="2800" b="1" dirty="0" smtClean="0">
                <a:latin typeface="Calibri" pitchFamily="34" charset="0"/>
                <a:cs typeface="Calibri" pitchFamily="34" charset="0"/>
              </a:rPr>
              <a:t>C, then range is 0 to 1600</a:t>
            </a:r>
            <a:r>
              <a:rPr lang="en-US" sz="2800" b="1" baseline="30000" dirty="0" smtClean="0">
                <a:latin typeface="Calibri" pitchFamily="34" charset="0"/>
                <a:cs typeface="Calibri" pitchFamily="34" charset="0"/>
              </a:rPr>
              <a:t>o</a:t>
            </a:r>
            <a:r>
              <a:rPr lang="en-US" sz="2800" b="1" dirty="0" smtClean="0">
                <a:latin typeface="Calibri" pitchFamily="34" charset="0"/>
                <a:cs typeface="Calibri" pitchFamily="34" charset="0"/>
              </a:rPr>
              <a:t>C and span is 1600 – 0 = 1600</a:t>
            </a:r>
            <a:r>
              <a:rPr lang="en-US" sz="2800" b="1" baseline="30000" dirty="0" smtClean="0">
                <a:latin typeface="Calibri" pitchFamily="34" charset="0"/>
                <a:cs typeface="Calibri" pitchFamily="34" charset="0"/>
              </a:rPr>
              <a:t>o</a:t>
            </a:r>
            <a:r>
              <a:rPr lang="en-US" sz="2800" b="1" dirty="0" smtClean="0">
                <a:latin typeface="Calibri" pitchFamily="34" charset="0"/>
                <a:cs typeface="Calibri" pitchFamily="34" charset="0"/>
              </a:rPr>
              <a:t>C.</a:t>
            </a:r>
          </a:p>
          <a:p>
            <a:pPr algn="just"/>
            <a:r>
              <a:rPr lang="en-US" sz="2800" b="1" dirty="0" smtClean="0">
                <a:latin typeface="Calibri" pitchFamily="34" charset="0"/>
                <a:cs typeface="Calibri" pitchFamily="34" charset="0"/>
              </a:rPr>
              <a:t>For RT-100 temperature transducer, temperature range is -200</a:t>
            </a:r>
            <a:r>
              <a:rPr lang="en-US" sz="2800" b="1" baseline="30000" dirty="0" smtClean="0">
                <a:latin typeface="Calibri" pitchFamily="34" charset="0"/>
                <a:cs typeface="Calibri" pitchFamily="34" charset="0"/>
              </a:rPr>
              <a:t>o</a:t>
            </a:r>
            <a:r>
              <a:rPr lang="en-US" sz="2800" b="1" dirty="0" smtClean="0">
                <a:latin typeface="Calibri" pitchFamily="34" charset="0"/>
                <a:cs typeface="Calibri" pitchFamily="34" charset="0"/>
              </a:rPr>
              <a:t>C to 600</a:t>
            </a:r>
            <a:r>
              <a:rPr lang="en-US" sz="2800" b="1" baseline="30000" dirty="0" smtClean="0">
                <a:latin typeface="Calibri" pitchFamily="34" charset="0"/>
                <a:cs typeface="Calibri" pitchFamily="34" charset="0"/>
              </a:rPr>
              <a:t>o</a:t>
            </a:r>
            <a:r>
              <a:rPr lang="en-US" sz="2800" b="1" dirty="0" smtClean="0">
                <a:latin typeface="Calibri" pitchFamily="34" charset="0"/>
                <a:cs typeface="Calibri" pitchFamily="34" charset="0"/>
              </a:rPr>
              <a:t>C while span is 600 – (-200) = 800</a:t>
            </a:r>
            <a:r>
              <a:rPr lang="en-US" sz="2800" b="1" baseline="30000" dirty="0" smtClean="0">
                <a:latin typeface="Calibri" pitchFamily="34" charset="0"/>
                <a:cs typeface="Calibri" pitchFamily="34" charset="0"/>
              </a:rPr>
              <a:t>o</a:t>
            </a:r>
            <a:r>
              <a:rPr lang="en-US" sz="2800" b="1" dirty="0" smtClean="0">
                <a:latin typeface="Calibri" pitchFamily="34" charset="0"/>
                <a:cs typeface="Calibri" pitchFamily="34" charset="0"/>
              </a:rPr>
              <a:t>C</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17</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3908762"/>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2. Error:</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Error is the algebraic difference between the indicated value (I) and actual or true value (T) of a measurand.</a:t>
            </a:r>
          </a:p>
          <a:p>
            <a:pPr algn="just">
              <a:buFont typeface="Arial" pitchFamily="34" charset="0"/>
              <a:buChar char="•"/>
            </a:pPr>
            <a:endParaRPr lang="en-US" sz="1200" b="1" dirty="0" smtClean="0">
              <a:latin typeface="Calibri" pitchFamily="34" charset="0"/>
              <a:cs typeface="Calibri" pitchFamily="34" charset="0"/>
            </a:endParaRPr>
          </a:p>
          <a:p>
            <a:pPr algn="just"/>
            <a:r>
              <a:rPr lang="en-US" sz="2800" b="1" dirty="0" smtClean="0">
                <a:latin typeface="Calibri" pitchFamily="34" charset="0"/>
                <a:cs typeface="Calibri" pitchFamily="34" charset="0"/>
              </a:rPr>
              <a:t>			E = I - T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Error may be positive or negative.</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It represents the actual value of measurand predicted from the measurement.</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18</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201424"/>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3. Accuracy:</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Accuracy is defined as the closeness with which the reading approaches an accepted standard value or true value.</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It is a relative term.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Absolute accuracy has no significance in the measurement.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Usually, percentage accuracy is specified as the percentage deviation or inaccuracy of the measurement from the true value. It is a ratio of error to the true value expressed in percentage.</a:t>
            </a:r>
          </a:p>
          <a:p>
            <a:pPr algn="just">
              <a:buFont typeface="Arial" pitchFamily="34" charset="0"/>
              <a:buChar char="•"/>
            </a:pPr>
            <a:endParaRPr lang="en-US" sz="28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19</a:t>
            </a:fld>
            <a:endParaRPr lang="en-US" sz="2000" b="1" dirty="0">
              <a:solidFill>
                <a:srgbClr val="FF0000"/>
              </a:solidFill>
            </a:endParaRPr>
          </a:p>
        </p:txBody>
      </p:sp>
      <p:graphicFrame>
        <p:nvGraphicFramePr>
          <p:cNvPr id="1026" name="Object 2"/>
          <p:cNvGraphicFramePr>
            <a:graphicFrameLocks noChangeAspect="1"/>
          </p:cNvGraphicFramePr>
          <p:nvPr/>
        </p:nvGraphicFramePr>
        <p:xfrm>
          <a:off x="2840831" y="5733256"/>
          <a:ext cx="3771900" cy="749300"/>
        </p:xfrm>
        <a:graphic>
          <a:graphicData uri="http://schemas.openxmlformats.org/presentationml/2006/ole">
            <p:oleObj spid="_x0000_s1026" name="Equation" r:id="rId3" imgW="1981080" imgH="393480" progId="Equation.3">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Instrumentation</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32311"/>
          </a:xfrm>
          <a:prstGeom prst="rect">
            <a:avLst/>
          </a:prstGeom>
        </p:spPr>
        <p:txBody>
          <a:bodyPr wrap="square">
            <a:spAutoFit/>
          </a:bodyPr>
          <a:lstStyle/>
          <a:p>
            <a:pPr algn="just">
              <a:buFont typeface="Arial" pitchFamily="34" charset="0"/>
              <a:buChar char="•"/>
            </a:pPr>
            <a:r>
              <a:rPr lang="en-US" sz="3000" b="1" dirty="0" smtClean="0">
                <a:latin typeface="Calibri" pitchFamily="34" charset="0"/>
                <a:cs typeface="Calibri" pitchFamily="34" charset="0"/>
              </a:rPr>
              <a:t>   </a:t>
            </a:r>
            <a:r>
              <a:rPr lang="en-US" sz="2800" b="1" dirty="0" smtClean="0">
                <a:latin typeface="Calibri" pitchFamily="34" charset="0"/>
                <a:cs typeface="Calibri" pitchFamily="34" charset="0"/>
              </a:rPr>
              <a:t>The art and science of using instruments for measurements or control is known as instrumentation.</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Example: Meter boards of a car indicates distance, speed, condition of oil, cooling water, charge of battery etc.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Examples of sophisticated System: In control board of aircraft, in satellite control station, in control cabin of automated process industry.</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Instrumentation used mechanical devices: dial gauges, safety values etc.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Mechanical devices » Electromechanical devices » Electronic devices » Modern digital devices (µP, µC, Computers).</a:t>
            </a:r>
            <a:r>
              <a:rPr lang="en-US" sz="3000" b="1" dirty="0" smtClean="0">
                <a:latin typeface="Calibri" pitchFamily="34" charset="0"/>
                <a:cs typeface="Calibri" pitchFamily="34" charset="0"/>
              </a:rPr>
              <a:t> </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32311"/>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4. Precision:</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It is a measure of the reproducibility of the measurement.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Precision is defined as the closeness with which individual measurements are distributed about their mean value.</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If the same measurement is done several time, the output value should be same for all the time. But practically, readings are clustered around the mean value. The more number of readings falling very close the value, the more precise the instrument is.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Note: High precision does not indicate high degree of accuracy.</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20</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339650"/>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5. Linearity:</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One of the important characteristic of transducer is linearity.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 output should be linearly proportional to the input.</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Linear input-output relation can be written as y = </a:t>
            </a:r>
            <a:r>
              <a:rPr lang="en-US" sz="2800" b="1" dirty="0" err="1" smtClean="0">
                <a:latin typeface="Calibri" pitchFamily="34" charset="0"/>
                <a:cs typeface="Calibri" pitchFamily="34" charset="0"/>
              </a:rPr>
              <a:t>mx</a:t>
            </a:r>
            <a:r>
              <a:rPr lang="en-US" sz="2800" b="1" dirty="0" smtClean="0">
                <a:latin typeface="Calibri" pitchFamily="34" charset="0"/>
                <a:cs typeface="Calibri" pitchFamily="34" charset="0"/>
              </a:rPr>
              <a:t> + c, where y is the output, x is the input, m be the slope and c be the intercept.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 linearity is expressed as a percentage of the deviation of any point from the idealized straight line.</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21</a:t>
            </a:fld>
            <a:endParaRPr lang="en-US" sz="2000" b="1" dirty="0">
              <a:solidFill>
                <a:srgbClr val="FF0000"/>
              </a:solidFill>
            </a:endParaRPr>
          </a:p>
        </p:txBody>
      </p:sp>
      <p:graphicFrame>
        <p:nvGraphicFramePr>
          <p:cNvPr id="33794" name="Object 2"/>
          <p:cNvGraphicFramePr>
            <a:graphicFrameLocks noChangeAspect="1"/>
          </p:cNvGraphicFramePr>
          <p:nvPr/>
        </p:nvGraphicFramePr>
        <p:xfrm>
          <a:off x="1027113" y="5556250"/>
          <a:ext cx="7399337" cy="796925"/>
        </p:xfrm>
        <a:graphic>
          <a:graphicData uri="http://schemas.openxmlformats.org/presentationml/2006/ole">
            <p:oleObj spid="_x0000_s33794" name="Equation" r:id="rId3" imgW="3886200" imgH="419040" progId="Equation.3">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769441"/>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5. Linearity:</a:t>
            </a:r>
          </a:p>
          <a:p>
            <a:pPr algn="just"/>
            <a:endParaRPr lang="en-US" sz="12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22</a:t>
            </a:fld>
            <a:endParaRPr lang="en-US" sz="2000" b="1" dirty="0">
              <a:solidFill>
                <a:srgbClr val="FF0000"/>
              </a:solidFill>
            </a:endParaRPr>
          </a:p>
        </p:txBody>
      </p:sp>
      <p:pic>
        <p:nvPicPr>
          <p:cNvPr id="46083" name="Picture 3"/>
          <p:cNvPicPr>
            <a:picLocks noChangeAspect="1" noChangeArrowheads="1"/>
          </p:cNvPicPr>
          <p:nvPr/>
        </p:nvPicPr>
        <p:blipFill>
          <a:blip r:embed="rId2"/>
          <a:srcRect/>
          <a:stretch>
            <a:fillRect/>
          </a:stretch>
        </p:blipFill>
        <p:spPr bwMode="auto">
          <a:xfrm>
            <a:off x="2040731" y="1849756"/>
            <a:ext cx="6662679" cy="373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016758"/>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6. Resolution:</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If the </a:t>
            </a:r>
            <a:r>
              <a:rPr lang="en-US" sz="2800" b="1" dirty="0" err="1" smtClean="0">
                <a:latin typeface="Calibri" pitchFamily="34" charset="0"/>
                <a:cs typeface="Calibri" pitchFamily="34" charset="0"/>
              </a:rPr>
              <a:t>i</a:t>
            </a:r>
            <a:r>
              <a:rPr lang="en-US" sz="2800" b="1" dirty="0" smtClean="0">
                <a:latin typeface="Calibri" pitchFamily="34" charset="0"/>
                <a:cs typeface="Calibri" pitchFamily="34" charset="0"/>
              </a:rPr>
              <a:t>/p is very slowly increased from some arbitrary </a:t>
            </a:r>
            <a:r>
              <a:rPr lang="en-US" sz="2800" b="1" dirty="0" err="1" smtClean="0">
                <a:latin typeface="Calibri" pitchFamily="34" charset="0"/>
                <a:cs typeface="Calibri" pitchFamily="34" charset="0"/>
              </a:rPr>
              <a:t>i</a:t>
            </a:r>
            <a:r>
              <a:rPr lang="en-US" sz="2800" b="1" dirty="0" smtClean="0">
                <a:latin typeface="Calibri" pitchFamily="34" charset="0"/>
                <a:cs typeface="Calibri" pitchFamily="34" charset="0"/>
              </a:rPr>
              <a:t>/p value, it is found that o/p does not change at all until a certain increment is exceeded. This increment is called as resolution.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Resolution is defined as the ability of a transducer to discriminate between nearly equal values. In short it is the smallest measurable input change.</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 threshold value of the transducer defines the smallest measurable input. It is the resolution at zero value or the minimum </a:t>
            </a:r>
            <a:r>
              <a:rPr lang="en-US" sz="2800" b="1" dirty="0" err="1" smtClean="0">
                <a:latin typeface="Calibri" pitchFamily="34" charset="0"/>
                <a:cs typeface="Calibri" pitchFamily="34" charset="0"/>
              </a:rPr>
              <a:t>i</a:t>
            </a:r>
            <a:r>
              <a:rPr lang="en-US" sz="2800" b="1" dirty="0" smtClean="0">
                <a:latin typeface="Calibri" pitchFamily="34" charset="0"/>
                <a:cs typeface="Calibri" pitchFamily="34" charset="0"/>
              </a:rPr>
              <a:t>/p required to make transducer active.</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23</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801314"/>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7. Hysteresis:</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Output of transducer depends upon the past history of input. When a device is used to measure any parameter, first for increasing values of the measurand and then for decreasing values; the two o/p readings of the same </a:t>
            </a:r>
            <a:r>
              <a:rPr lang="en-US" sz="2800" b="1" dirty="0" err="1" smtClean="0">
                <a:latin typeface="Calibri" pitchFamily="34" charset="0"/>
                <a:cs typeface="Calibri" pitchFamily="34" charset="0"/>
              </a:rPr>
              <a:t>i</a:t>
            </a:r>
            <a:r>
              <a:rPr lang="en-US" sz="2800" b="1" dirty="0" smtClean="0">
                <a:latin typeface="Calibri" pitchFamily="34" charset="0"/>
                <a:cs typeface="Calibri" pitchFamily="34" charset="0"/>
              </a:rPr>
              <a:t>/p may be different.</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 difference of o/p readings for same </a:t>
            </a:r>
            <a:r>
              <a:rPr lang="en-US" sz="2800" b="1" dirty="0" err="1" smtClean="0">
                <a:latin typeface="Calibri" pitchFamily="34" charset="0"/>
                <a:cs typeface="Calibri" pitchFamily="34" charset="0"/>
              </a:rPr>
              <a:t>i</a:t>
            </a:r>
            <a:r>
              <a:rPr lang="en-US" sz="2800" b="1" dirty="0" smtClean="0">
                <a:latin typeface="Calibri" pitchFamily="34" charset="0"/>
                <a:cs typeface="Calibri" pitchFamily="34" charset="0"/>
              </a:rPr>
              <a:t>/p is the hysteresis of the device.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Hysteresis is common in electromagnetic device.</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For better accuracy, hysteresis should be minimum.</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24</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3539430"/>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8. Reproducibility:</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Reproducibility is the ability of transducer to produce output readings when the same input is applied at different times under different conditions and by different instruments.</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It indicates same characteristic behavior of the transducer under different environmental conditions, guaranteeing accuracy even under external distribution or changed condition.</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25</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509200"/>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9. Repeatability:</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 ability of transducer to reproduce output readings, when the same measurand value is applied to it successively, under the same environmental conditions and in the same direction, is called as its repeatability.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It indicates consistency in the readings.</a:t>
            </a:r>
          </a:p>
          <a:p>
            <a:pPr algn="just"/>
            <a:endParaRPr lang="en-US" sz="2800" b="1" dirty="0" smtClean="0">
              <a:latin typeface="Calibri" pitchFamily="34" charset="0"/>
              <a:cs typeface="Calibri" pitchFamily="34" charset="0"/>
            </a:endParaRPr>
          </a:p>
          <a:p>
            <a:pPr algn="just"/>
            <a:r>
              <a:rPr lang="en-US" sz="3200" b="1" dirty="0" smtClean="0">
                <a:solidFill>
                  <a:srgbClr val="FF0000"/>
                </a:solidFill>
                <a:latin typeface="Calibri" pitchFamily="34" charset="0"/>
                <a:cs typeface="Calibri" pitchFamily="34" charset="0"/>
              </a:rPr>
              <a:t>10. Sensitivity:</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Sensitivity is defined as the ratio of the changes in the output of a transducer to a change in a value of the measurand. </a:t>
            </a:r>
          </a:p>
          <a:p>
            <a:pPr algn="just">
              <a:buFont typeface="Arial" pitchFamily="34" charset="0"/>
              <a:buChar char="•"/>
            </a:pPr>
            <a:endParaRPr lang="en-US" sz="28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26</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3539430"/>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11. Drift:</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Drift is a slow variation in the output signal of a transducer with time when the measurand is constant.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Zero drift is defined as the deviation in the transducer output with time from initial value, when the measurand and conditions are constant.</a:t>
            </a:r>
          </a:p>
          <a:p>
            <a:pPr algn="just"/>
            <a:endParaRPr lang="en-US" sz="28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27</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Characteristics of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462760"/>
          </a:xfrm>
          <a:prstGeom prst="rect">
            <a:avLst/>
          </a:prstGeom>
        </p:spPr>
        <p:txBody>
          <a:bodyPr wrap="square">
            <a:spAutoFit/>
          </a:bodyPr>
          <a:lstStyle/>
          <a:p>
            <a:pPr algn="just"/>
            <a:r>
              <a:rPr lang="en-US" sz="3200" b="1" dirty="0" smtClean="0">
                <a:solidFill>
                  <a:srgbClr val="FF0000"/>
                </a:solidFill>
                <a:latin typeface="Calibri" pitchFamily="34" charset="0"/>
                <a:cs typeface="Calibri" pitchFamily="34" charset="0"/>
              </a:rPr>
              <a:t>12. Dead band:</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Dead band is defined as the largest change in the input quantity to which the transducer does not respond. </a:t>
            </a:r>
          </a:p>
          <a:p>
            <a:pPr algn="just"/>
            <a:endParaRPr lang="en-US" sz="2800" b="1" dirty="0" smtClean="0">
              <a:latin typeface="Calibri" pitchFamily="34" charset="0"/>
              <a:cs typeface="Calibri" pitchFamily="34" charset="0"/>
            </a:endParaRPr>
          </a:p>
          <a:p>
            <a:pPr algn="just"/>
            <a:r>
              <a:rPr lang="en-US" sz="3200" b="1" dirty="0" smtClean="0">
                <a:solidFill>
                  <a:srgbClr val="FF0000"/>
                </a:solidFill>
                <a:latin typeface="Calibri" pitchFamily="34" charset="0"/>
                <a:cs typeface="Calibri" pitchFamily="34" charset="0"/>
              </a:rPr>
              <a:t>13. Stability:</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The ability of a transducer to retain its performance through out its specified operating life and storage life is known as its stability. </a:t>
            </a:r>
          </a:p>
          <a:p>
            <a:pPr algn="just">
              <a:buFont typeface="Arial" pitchFamily="34" charset="0"/>
              <a:buChar char="•"/>
            </a:pPr>
            <a:endParaRPr lang="en-US" sz="28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28</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Selection Criteria for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32311"/>
          </a:xfrm>
          <a:prstGeom prst="rect">
            <a:avLst/>
          </a:prstGeom>
        </p:spPr>
        <p:txBody>
          <a:bodyPr wrap="square">
            <a:spAutoFit/>
          </a:bodyPr>
          <a:lstStyle/>
          <a:p>
            <a:pPr algn="just">
              <a:buFont typeface="Arial" pitchFamily="34" charset="0"/>
              <a:buChar char="•"/>
            </a:pPr>
            <a:r>
              <a:rPr lang="en-US" sz="2400" b="1" dirty="0" smtClean="0">
                <a:latin typeface="Calibri" pitchFamily="34" charset="0"/>
                <a:cs typeface="Calibri" pitchFamily="34" charset="0"/>
              </a:rPr>
              <a:t>  Purpose of measurement</a:t>
            </a:r>
          </a:p>
          <a:p>
            <a:pPr algn="just">
              <a:buFont typeface="Arial" pitchFamily="34" charset="0"/>
              <a:buChar char="•"/>
            </a:pPr>
            <a:r>
              <a:rPr lang="en-US" sz="2400" b="1" dirty="0" smtClean="0">
                <a:latin typeface="Calibri" pitchFamily="34" charset="0"/>
                <a:cs typeface="Calibri" pitchFamily="34" charset="0"/>
              </a:rPr>
              <a:t>  Nature or type of physical quantity to be measured</a:t>
            </a:r>
          </a:p>
          <a:p>
            <a:pPr algn="just">
              <a:buFont typeface="Arial" pitchFamily="34" charset="0"/>
              <a:buChar char="•"/>
            </a:pPr>
            <a:r>
              <a:rPr lang="en-US" sz="2400" b="1" dirty="0" smtClean="0">
                <a:latin typeface="Calibri" pitchFamily="34" charset="0"/>
                <a:cs typeface="Calibri" pitchFamily="34" charset="0"/>
              </a:rPr>
              <a:t>  Source of measurand</a:t>
            </a:r>
          </a:p>
          <a:p>
            <a:pPr algn="just">
              <a:buFont typeface="Arial" pitchFamily="34" charset="0"/>
              <a:buChar char="•"/>
            </a:pPr>
            <a:r>
              <a:rPr lang="en-US" sz="2400" b="1" dirty="0" smtClean="0">
                <a:latin typeface="Calibri" pitchFamily="34" charset="0"/>
                <a:cs typeface="Calibri" pitchFamily="34" charset="0"/>
              </a:rPr>
              <a:t>  Range of measurand</a:t>
            </a:r>
          </a:p>
          <a:p>
            <a:pPr algn="just">
              <a:buFont typeface="Arial" pitchFamily="34" charset="0"/>
              <a:buChar char="•"/>
            </a:pPr>
            <a:r>
              <a:rPr lang="en-US" sz="2400" b="1" dirty="0" smtClean="0">
                <a:latin typeface="Calibri" pitchFamily="34" charset="0"/>
                <a:cs typeface="Calibri" pitchFamily="34" charset="0"/>
              </a:rPr>
              <a:t>  Order of accuracy and precision required in the measurement</a:t>
            </a:r>
          </a:p>
          <a:p>
            <a:pPr algn="just">
              <a:buFont typeface="Arial" pitchFamily="34" charset="0"/>
              <a:buChar char="•"/>
            </a:pPr>
            <a:r>
              <a:rPr lang="en-US" sz="2400" b="1" dirty="0" smtClean="0">
                <a:latin typeface="Calibri" pitchFamily="34" charset="0"/>
                <a:cs typeface="Calibri" pitchFamily="34" charset="0"/>
              </a:rPr>
              <a:t>  Installation considerations  of the transducers</a:t>
            </a:r>
          </a:p>
          <a:p>
            <a:pPr algn="just">
              <a:buFont typeface="Arial" pitchFamily="34" charset="0"/>
              <a:buChar char="•"/>
            </a:pPr>
            <a:r>
              <a:rPr lang="en-US" sz="2400" b="1" dirty="0" smtClean="0">
                <a:latin typeface="Calibri" pitchFamily="34" charset="0"/>
                <a:cs typeface="Calibri" pitchFamily="34" charset="0"/>
              </a:rPr>
              <a:t>  Possibility of overloads during the measurements</a:t>
            </a:r>
          </a:p>
          <a:p>
            <a:pPr algn="just">
              <a:buFont typeface="Arial" pitchFamily="34" charset="0"/>
              <a:buChar char="•"/>
            </a:pPr>
            <a:r>
              <a:rPr lang="en-US" sz="2400" b="1" dirty="0" smtClean="0">
                <a:latin typeface="Calibri" pitchFamily="34" charset="0"/>
                <a:cs typeface="Calibri" pitchFamily="34" charset="0"/>
              </a:rPr>
              <a:t>  Ambient conditions</a:t>
            </a:r>
          </a:p>
          <a:p>
            <a:pPr algn="just">
              <a:buFont typeface="Arial" pitchFamily="34" charset="0"/>
              <a:buChar char="•"/>
            </a:pPr>
            <a:r>
              <a:rPr lang="en-US" sz="2400" b="1" dirty="0" smtClean="0">
                <a:latin typeface="Calibri" pitchFamily="34" charset="0"/>
                <a:cs typeface="Calibri" pitchFamily="34" charset="0"/>
              </a:rPr>
              <a:t>  Life span of transducer</a:t>
            </a:r>
          </a:p>
          <a:p>
            <a:pPr algn="just">
              <a:buFont typeface="Arial" pitchFamily="34" charset="0"/>
              <a:buChar char="•"/>
            </a:pPr>
            <a:r>
              <a:rPr lang="en-US" sz="2400" b="1" dirty="0" smtClean="0">
                <a:latin typeface="Calibri" pitchFamily="34" charset="0"/>
                <a:cs typeface="Calibri" pitchFamily="34" charset="0"/>
              </a:rPr>
              <a:t>  Transduction principle</a:t>
            </a:r>
          </a:p>
          <a:p>
            <a:pPr algn="just">
              <a:buFont typeface="Arial" pitchFamily="34" charset="0"/>
              <a:buChar char="•"/>
            </a:pPr>
            <a:r>
              <a:rPr lang="en-US" sz="2400" b="1" dirty="0" smtClean="0">
                <a:latin typeface="Calibri" pitchFamily="34" charset="0"/>
                <a:cs typeface="Calibri" pitchFamily="34" charset="0"/>
              </a:rPr>
              <a:t>  Limit on excitation and output of the transducer</a:t>
            </a:r>
          </a:p>
          <a:p>
            <a:pPr algn="just">
              <a:buFont typeface="Arial" pitchFamily="34" charset="0"/>
              <a:buChar char="•"/>
            </a:pPr>
            <a:r>
              <a:rPr lang="en-US" sz="2400" b="1" dirty="0" smtClean="0">
                <a:latin typeface="Calibri" pitchFamily="34" charset="0"/>
                <a:cs typeface="Calibri" pitchFamily="34" charset="0"/>
              </a:rPr>
              <a:t>  Availability of transducer</a:t>
            </a:r>
          </a:p>
          <a:p>
            <a:pPr algn="just">
              <a:buFont typeface="Arial" pitchFamily="34" charset="0"/>
              <a:buChar char="•"/>
            </a:pPr>
            <a:r>
              <a:rPr lang="en-US" sz="2400" b="1" dirty="0" smtClean="0">
                <a:latin typeface="Calibri" pitchFamily="34" charset="0"/>
                <a:cs typeface="Calibri" pitchFamily="34" charset="0"/>
              </a:rPr>
              <a:t>  Ease of operation</a:t>
            </a:r>
          </a:p>
          <a:p>
            <a:pPr algn="just">
              <a:buFont typeface="Arial" pitchFamily="34" charset="0"/>
              <a:buChar char="•"/>
            </a:pPr>
            <a:r>
              <a:rPr lang="en-US" sz="2400" b="1" dirty="0" smtClean="0">
                <a:latin typeface="Calibri" pitchFamily="34" charset="0"/>
                <a:cs typeface="Calibri" pitchFamily="34" charset="0"/>
              </a:rPr>
              <a:t>  Right time availability of transducer to meet installation schedule</a:t>
            </a:r>
          </a:p>
          <a:p>
            <a:pPr algn="just">
              <a:buFont typeface="Arial" pitchFamily="34" charset="0"/>
              <a:buChar char="•"/>
            </a:pPr>
            <a:r>
              <a:rPr lang="en-US" sz="2400" b="1" dirty="0" smtClean="0">
                <a:latin typeface="Calibri" pitchFamily="34" charset="0"/>
                <a:cs typeface="Calibri" pitchFamily="34" charset="0"/>
              </a:rPr>
              <a:t>  Cost </a:t>
            </a:r>
            <a:endParaRPr lang="en-US" sz="28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29</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Measurement System</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a:t>
            </a:fld>
            <a:endParaRPr lang="en-US" sz="2000" b="1" dirty="0">
              <a:solidFill>
                <a:srgbClr val="FF0000"/>
              </a:solidFill>
            </a:endParaRPr>
          </a:p>
        </p:txBody>
      </p:sp>
      <p:sp>
        <p:nvSpPr>
          <p:cNvPr id="11" name="Rectangle 10"/>
          <p:cNvSpPr/>
          <p:nvPr/>
        </p:nvSpPr>
        <p:spPr>
          <a:xfrm>
            <a:off x="440531" y="1344196"/>
            <a:ext cx="9677400" cy="1384995"/>
          </a:xfrm>
          <a:prstGeom prst="rect">
            <a:avLst/>
          </a:prstGeom>
        </p:spPr>
        <p:txBody>
          <a:bodyPr wrap="square">
            <a:spAutoFit/>
          </a:bodyPr>
          <a:lstStyle/>
          <a:p>
            <a:pPr algn="just">
              <a:buFont typeface="Arial" pitchFamily="34" charset="0"/>
              <a:buChar char="•"/>
            </a:pPr>
            <a:r>
              <a:rPr lang="en-US" sz="2800" b="1" dirty="0" smtClean="0">
                <a:latin typeface="Calibri" pitchFamily="34" charset="0"/>
                <a:cs typeface="Calibri" pitchFamily="34" charset="0"/>
              </a:rPr>
              <a:t> A measurement system is a combination of different physical devices which act together as an entire unit to measure certain quantity or parameter of the plant. </a:t>
            </a:r>
            <a:endParaRPr lang="en-US" b="1" dirty="0" smtClean="0">
              <a:latin typeface="Calibri" pitchFamily="34" charset="0"/>
              <a:cs typeface="Calibri" pitchFamily="34" charset="0"/>
            </a:endParaRPr>
          </a:p>
        </p:txBody>
      </p:sp>
      <p:sp>
        <p:nvSpPr>
          <p:cNvPr id="15" name="Rectangle 14"/>
          <p:cNvSpPr/>
          <p:nvPr/>
        </p:nvSpPr>
        <p:spPr>
          <a:xfrm>
            <a:off x="440531" y="3142456"/>
            <a:ext cx="1828800" cy="1524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b="1" dirty="0" smtClean="0"/>
              <a:t>Process (Plant)</a:t>
            </a:r>
            <a:endParaRPr lang="en-IN" b="1" dirty="0"/>
          </a:p>
        </p:txBody>
      </p:sp>
      <p:sp>
        <p:nvSpPr>
          <p:cNvPr id="17" name="Rectangle 16"/>
          <p:cNvSpPr/>
          <p:nvPr/>
        </p:nvSpPr>
        <p:spPr>
          <a:xfrm>
            <a:off x="2878931" y="3142456"/>
            <a:ext cx="1981200" cy="1524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smtClean="0"/>
              <a:t>Primary Element (Sensor, Transducer)</a:t>
            </a:r>
            <a:endParaRPr lang="en-IN" b="1" dirty="0"/>
          </a:p>
        </p:txBody>
      </p:sp>
      <p:sp>
        <p:nvSpPr>
          <p:cNvPr id="18" name="Rectangle 17"/>
          <p:cNvSpPr/>
          <p:nvPr/>
        </p:nvSpPr>
        <p:spPr>
          <a:xfrm>
            <a:off x="5469731" y="3142456"/>
            <a:ext cx="1828800" cy="152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t>Signal Conditioner</a:t>
            </a:r>
            <a:endParaRPr lang="en-IN" b="1" dirty="0"/>
          </a:p>
        </p:txBody>
      </p:sp>
      <p:sp>
        <p:nvSpPr>
          <p:cNvPr id="19" name="Rectangle 18"/>
          <p:cNvSpPr/>
          <p:nvPr/>
        </p:nvSpPr>
        <p:spPr>
          <a:xfrm>
            <a:off x="7908131" y="3142456"/>
            <a:ext cx="1752600" cy="1524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dirty="0" smtClean="0"/>
              <a:t>End element / Display</a:t>
            </a:r>
            <a:endParaRPr lang="en-IN" b="1" dirty="0"/>
          </a:p>
        </p:txBody>
      </p:sp>
      <p:cxnSp>
        <p:nvCxnSpPr>
          <p:cNvPr id="21" name="Straight Arrow Connector 20"/>
          <p:cNvCxnSpPr>
            <a:stCxn id="15" idx="3"/>
            <a:endCxn id="17" idx="1"/>
          </p:cNvCxnSpPr>
          <p:nvPr/>
        </p:nvCxnSpPr>
        <p:spPr>
          <a:xfrm>
            <a:off x="2269331" y="3904456"/>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17" idx="3"/>
            <a:endCxn id="18" idx="1"/>
          </p:cNvCxnSpPr>
          <p:nvPr/>
        </p:nvCxnSpPr>
        <p:spPr>
          <a:xfrm>
            <a:off x="4860131" y="3904456"/>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8" idx="3"/>
            <a:endCxn id="19" idx="1"/>
          </p:cNvCxnSpPr>
          <p:nvPr/>
        </p:nvCxnSpPr>
        <p:spPr>
          <a:xfrm>
            <a:off x="7298531" y="3904456"/>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1888331" y="4818856"/>
            <a:ext cx="1394100" cy="400110"/>
          </a:xfrm>
          <a:prstGeom prst="rect">
            <a:avLst/>
          </a:prstGeom>
          <a:noFill/>
        </p:spPr>
        <p:txBody>
          <a:bodyPr wrap="none" rtlCol="0">
            <a:spAutoFit/>
          </a:bodyPr>
          <a:lstStyle/>
          <a:p>
            <a:r>
              <a:rPr lang="en-IN" b="1" dirty="0" err="1" smtClean="0"/>
              <a:t>Measurand</a:t>
            </a:r>
            <a:endParaRPr lang="en-IN"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Temperature Transducers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32311"/>
          </a:xfrm>
          <a:prstGeom prst="rect">
            <a:avLst/>
          </a:prstGeom>
        </p:spPr>
        <p:txBody>
          <a:bodyPr wrap="square">
            <a:spAutoFit/>
          </a:bodyPr>
          <a:lstStyle/>
          <a:p>
            <a:pPr algn="just">
              <a:buFont typeface="Arial" pitchFamily="34" charset="0"/>
              <a:buChar char="•"/>
            </a:pPr>
            <a:r>
              <a:rPr lang="en-US" sz="2400" b="1" dirty="0" smtClean="0">
                <a:latin typeface="Calibri" pitchFamily="34" charset="0"/>
                <a:cs typeface="Calibri" pitchFamily="34" charset="0"/>
              </a:rPr>
              <a:t>  Temperature transducer is a device which senses the temperature and convert it into some convenient form of signal.</a:t>
            </a:r>
          </a:p>
          <a:p>
            <a:pPr algn="just">
              <a:buFont typeface="Arial" pitchFamily="34" charset="0"/>
              <a:buChar char="•"/>
            </a:pPr>
            <a:r>
              <a:rPr lang="en-US" sz="2400" b="1" dirty="0" smtClean="0">
                <a:latin typeface="Calibri" pitchFamily="34" charset="0"/>
                <a:cs typeface="Calibri" pitchFamily="34" charset="0"/>
              </a:rPr>
              <a:t>  The choice of temperature transducer depends on the temperature measurement range and the type of application.</a:t>
            </a:r>
          </a:p>
          <a:p>
            <a:pPr algn="just">
              <a:buFont typeface="Arial" pitchFamily="34" charset="0"/>
              <a:buChar char="•"/>
            </a:pPr>
            <a:r>
              <a:rPr lang="en-US" sz="2400" b="1" dirty="0" smtClean="0">
                <a:latin typeface="Calibri" pitchFamily="34" charset="0"/>
                <a:cs typeface="Calibri" pitchFamily="34" charset="0"/>
              </a:rPr>
              <a:t>  The type of temperature transducer based on temperature dependent physical properties.</a:t>
            </a:r>
          </a:p>
          <a:p>
            <a:pPr marL="457200" indent="-457200" algn="just">
              <a:buFont typeface="+mj-lt"/>
              <a:buAutoNum type="arabicPeriod"/>
            </a:pPr>
            <a:r>
              <a:rPr lang="en-US" sz="2400" b="1" dirty="0" smtClean="0">
                <a:latin typeface="Calibri" pitchFamily="34" charset="0"/>
                <a:cs typeface="Calibri" pitchFamily="34" charset="0"/>
              </a:rPr>
              <a:t>Mechanical Transducer: Physical change is used to sense the temperature.  Expansion of substance (length, volume, pressure) with temperature.     e.g. Mercury or alcohol in glass.</a:t>
            </a:r>
          </a:p>
          <a:p>
            <a:pPr marL="457200" indent="-457200" algn="just">
              <a:buFont typeface="+mj-lt"/>
              <a:buAutoNum type="arabicPeriod"/>
            </a:pPr>
            <a:r>
              <a:rPr lang="en-US" sz="2400" b="1" dirty="0" smtClean="0">
                <a:latin typeface="Calibri" pitchFamily="34" charset="0"/>
                <a:cs typeface="Calibri" pitchFamily="34" charset="0"/>
              </a:rPr>
              <a:t>Resistance Transducer: Change in electrical resistance with temperature. e.g. RTD, thermistor.</a:t>
            </a:r>
          </a:p>
          <a:p>
            <a:pPr marL="457200" indent="-457200" algn="just">
              <a:buFont typeface="+mj-lt"/>
              <a:buAutoNum type="arabicPeriod"/>
            </a:pPr>
            <a:r>
              <a:rPr lang="en-US" sz="2400" b="1" dirty="0" smtClean="0">
                <a:latin typeface="Calibri" pitchFamily="34" charset="0"/>
                <a:cs typeface="Calibri" pitchFamily="34" charset="0"/>
              </a:rPr>
              <a:t>Thermocouple Transducer: Electrical energy is generated by bimetallic junction. e.g. Thermocouple</a:t>
            </a:r>
          </a:p>
          <a:p>
            <a:pPr marL="457200" indent="-457200" algn="just">
              <a:buFont typeface="+mj-lt"/>
              <a:buAutoNum type="arabicPeriod"/>
            </a:pPr>
            <a:r>
              <a:rPr lang="en-US" sz="2400" b="1" dirty="0" smtClean="0">
                <a:latin typeface="Calibri" pitchFamily="34" charset="0"/>
                <a:cs typeface="Calibri" pitchFamily="34" charset="0"/>
              </a:rPr>
              <a:t>Radiant energy Transducer: Change in radiant energy with temperature.  e.g. Optical and radiation pyrometer.</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30</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RTD (Resistance Temperature Detector)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893647"/>
          </a:xfrm>
          <a:prstGeom prst="rect">
            <a:avLst/>
          </a:prstGeom>
        </p:spPr>
        <p:txBody>
          <a:bodyPr wrap="square">
            <a:spAutoFit/>
          </a:bodyPr>
          <a:lstStyle/>
          <a:p>
            <a:pPr algn="just">
              <a:buFont typeface="Arial" pitchFamily="34" charset="0"/>
              <a:buChar char="•"/>
            </a:pPr>
            <a:r>
              <a:rPr lang="en-US" sz="2400" b="1" dirty="0" smtClean="0">
                <a:latin typeface="Calibri" pitchFamily="34" charset="0"/>
                <a:cs typeface="Calibri" pitchFamily="34" charset="0"/>
              </a:rPr>
              <a:t>  RTD’s are primary, passive temperature transducers whose resistance changes with temperature.</a:t>
            </a:r>
          </a:p>
          <a:p>
            <a:pPr algn="just">
              <a:buFont typeface="Arial" pitchFamily="34" charset="0"/>
              <a:buChar char="•"/>
            </a:pPr>
            <a:r>
              <a:rPr lang="en-US" sz="2400" b="1" dirty="0" smtClean="0">
                <a:latin typeface="Calibri" pitchFamily="34" charset="0"/>
                <a:cs typeface="Calibri" pitchFamily="34" charset="0"/>
              </a:rPr>
              <a:t>  RTD’s are made up of metals which have crystal structure. </a:t>
            </a:r>
          </a:p>
          <a:p>
            <a:pPr algn="just">
              <a:buFont typeface="Arial" pitchFamily="34" charset="0"/>
              <a:buChar char="•"/>
            </a:pPr>
            <a:r>
              <a:rPr lang="en-US" sz="2400" b="1" dirty="0" smtClean="0">
                <a:latin typeface="Calibri" pitchFamily="34" charset="0"/>
                <a:cs typeface="Calibri" pitchFamily="34" charset="0"/>
              </a:rPr>
              <a:t>  Energy Band diagram of metal. Effect of temperature on  metal.</a:t>
            </a:r>
          </a:p>
          <a:p>
            <a:pPr algn="just">
              <a:buFont typeface="Arial" pitchFamily="34" charset="0"/>
              <a:buChar char="•"/>
            </a:pPr>
            <a:r>
              <a:rPr lang="en-US" sz="2400" b="1" dirty="0" smtClean="0">
                <a:latin typeface="Calibri" pitchFamily="34" charset="0"/>
                <a:cs typeface="Calibri" pitchFamily="34" charset="0"/>
              </a:rPr>
              <a:t>  RTD has PTC type device whose resistance increases with increase in temperature.</a:t>
            </a:r>
          </a:p>
          <a:p>
            <a:pPr algn="just">
              <a:buFont typeface="Arial" pitchFamily="34" charset="0"/>
              <a:buChar char="•"/>
            </a:pPr>
            <a:r>
              <a:rPr lang="en-US" sz="2400" b="1" dirty="0" smtClean="0">
                <a:latin typeface="Calibri" pitchFamily="34" charset="0"/>
                <a:cs typeface="Calibri" pitchFamily="34" charset="0"/>
              </a:rPr>
              <a:t>  RTD is very accurate and sensitive device and used for the particular temperature range depends temperature coefficient of material and the crystal structure.</a:t>
            </a:r>
          </a:p>
          <a:p>
            <a:pPr algn="just">
              <a:buFont typeface="Arial" pitchFamily="34" charset="0"/>
              <a:buChar char="•"/>
            </a:pPr>
            <a:r>
              <a:rPr lang="en-US" sz="2400" b="1" dirty="0" smtClean="0">
                <a:latin typeface="Calibri" pitchFamily="34" charset="0"/>
                <a:cs typeface="Calibri" pitchFamily="34" charset="0"/>
              </a:rPr>
              <a:t>  Most of the metal shows linear characteristic for small temperature range and slightly non-linear characteristic afterwards.</a:t>
            </a:r>
          </a:p>
          <a:p>
            <a:pPr algn="just">
              <a:buFont typeface="Arial" pitchFamily="34" charset="0"/>
              <a:buChar char="•"/>
            </a:pPr>
            <a:r>
              <a:rPr lang="en-US" sz="2400" b="1" dirty="0" smtClean="0">
                <a:latin typeface="Calibri" pitchFamily="34" charset="0"/>
                <a:cs typeface="Calibri" pitchFamily="34" charset="0"/>
              </a:rPr>
              <a:t>  For narrow range</a:t>
            </a:r>
          </a:p>
          <a:p>
            <a:pPr algn="just">
              <a:buFont typeface="Arial" pitchFamily="34" charset="0"/>
              <a:buChar char="•"/>
            </a:pPr>
            <a:r>
              <a:rPr lang="en-US" sz="2400" b="1" dirty="0" smtClean="0">
                <a:latin typeface="Calibri" pitchFamily="34" charset="0"/>
                <a:cs typeface="Calibri" pitchFamily="34" charset="0"/>
              </a:rPr>
              <a:t>  For large temperature range   </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31</a:t>
            </a:fld>
            <a:endParaRPr lang="en-US" sz="2000" b="1" dirty="0">
              <a:solidFill>
                <a:srgbClr val="FF0000"/>
              </a:solidFill>
            </a:endParaRPr>
          </a:p>
        </p:txBody>
      </p:sp>
      <p:graphicFrame>
        <p:nvGraphicFramePr>
          <p:cNvPr id="35842" name="Object 2"/>
          <p:cNvGraphicFramePr>
            <a:graphicFrameLocks noChangeAspect="1"/>
          </p:cNvGraphicFramePr>
          <p:nvPr/>
        </p:nvGraphicFramePr>
        <p:xfrm>
          <a:off x="3034506" y="5222081"/>
          <a:ext cx="2587625" cy="434975"/>
        </p:xfrm>
        <a:graphic>
          <a:graphicData uri="http://schemas.openxmlformats.org/presentationml/2006/ole">
            <p:oleObj spid="_x0000_s35842" name="Equation" r:id="rId3" imgW="1358640" imgH="228600" progId="Equation.3">
              <p:embed/>
            </p:oleObj>
          </a:graphicData>
        </a:graphic>
      </p:graphicFrame>
      <p:graphicFrame>
        <p:nvGraphicFramePr>
          <p:cNvPr id="35843" name="Object 3"/>
          <p:cNvGraphicFramePr>
            <a:graphicFrameLocks noChangeAspect="1"/>
          </p:cNvGraphicFramePr>
          <p:nvPr/>
        </p:nvGraphicFramePr>
        <p:xfrm>
          <a:off x="1567656" y="5961856"/>
          <a:ext cx="6264275" cy="460375"/>
        </p:xfrm>
        <a:graphic>
          <a:graphicData uri="http://schemas.openxmlformats.org/presentationml/2006/ole">
            <p:oleObj spid="_x0000_s35843" name="Equation" r:id="rId4" imgW="3288960" imgH="241200" progId="Equation.3">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RTD (Resistance Temperature Detector)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93866"/>
          </a:xfrm>
          <a:prstGeom prst="rect">
            <a:avLst/>
          </a:prstGeom>
        </p:spPr>
        <p:txBody>
          <a:bodyPr wrap="square">
            <a:spAutoFit/>
          </a:bodyPr>
          <a:lstStyle/>
          <a:p>
            <a:pPr algn="just">
              <a:buFont typeface="Arial" pitchFamily="34" charset="0"/>
              <a:buChar char="•"/>
            </a:pPr>
            <a:r>
              <a:rPr lang="en-US" sz="2600" b="1" dirty="0" smtClean="0">
                <a:latin typeface="Calibri" pitchFamily="34" charset="0"/>
                <a:cs typeface="Calibri" pitchFamily="34" charset="0"/>
              </a:rPr>
              <a:t>  </a:t>
            </a:r>
            <a:r>
              <a:rPr lang="en-US" sz="2600" b="1" dirty="0" smtClean="0">
                <a:solidFill>
                  <a:srgbClr val="FF0000"/>
                </a:solidFill>
                <a:latin typeface="Calibri" pitchFamily="34" charset="0"/>
                <a:cs typeface="Calibri" pitchFamily="34" charset="0"/>
              </a:rPr>
              <a:t>Materials:</a:t>
            </a:r>
            <a:r>
              <a:rPr lang="en-US" sz="2600" b="1" dirty="0" smtClean="0">
                <a:latin typeface="Calibri" pitchFamily="34" charset="0"/>
                <a:cs typeface="Calibri" pitchFamily="34" charset="0"/>
              </a:rPr>
              <a:t> Materials can be used for RTD are Nickel, Iron, Copper, Platinum, Silver, Gold, Manganese, Tungsten etc. </a:t>
            </a:r>
          </a:p>
          <a:p>
            <a:pPr algn="just">
              <a:buFont typeface="Arial" pitchFamily="34" charset="0"/>
              <a:buChar char="•"/>
            </a:pPr>
            <a:r>
              <a:rPr lang="en-US" sz="2600" b="1" dirty="0" smtClean="0">
                <a:latin typeface="Calibri" pitchFamily="34" charset="0"/>
                <a:cs typeface="Calibri" pitchFamily="34" charset="0"/>
              </a:rPr>
              <a:t>  Gold and Silver are rarely used due to its low resistivity.</a:t>
            </a:r>
          </a:p>
          <a:p>
            <a:pPr algn="just">
              <a:buFont typeface="Arial" pitchFamily="34" charset="0"/>
              <a:buChar char="•"/>
            </a:pPr>
            <a:r>
              <a:rPr lang="en-US" sz="2600" b="1" dirty="0" smtClean="0">
                <a:latin typeface="Calibri" pitchFamily="34" charset="0"/>
                <a:cs typeface="Calibri" pitchFamily="34" charset="0"/>
              </a:rPr>
              <a:t>  Tungsten has high resistivity, but it is used high temperature applications, as it is extremely brittle and difficult to work with Copper.</a:t>
            </a:r>
          </a:p>
          <a:p>
            <a:pPr algn="just">
              <a:buFont typeface="Arial" pitchFamily="34" charset="0"/>
              <a:buChar char="•"/>
            </a:pPr>
            <a:r>
              <a:rPr lang="en-US" sz="2600" b="1" dirty="0" smtClean="0">
                <a:latin typeface="Calibri" pitchFamily="34" charset="0"/>
                <a:cs typeface="Calibri" pitchFamily="34" charset="0"/>
              </a:rPr>
              <a:t>  Nickel can be used for temperature range of  RTD has PTC type device 100</a:t>
            </a:r>
            <a:r>
              <a:rPr lang="en-US" sz="2600" b="1" baseline="30000" dirty="0" smtClean="0">
                <a:latin typeface="Calibri" pitchFamily="34" charset="0"/>
                <a:cs typeface="Calibri" pitchFamily="34" charset="0"/>
              </a:rPr>
              <a:t>o</a:t>
            </a:r>
            <a:r>
              <a:rPr lang="en-US" sz="2600" b="1" dirty="0" smtClean="0">
                <a:latin typeface="Calibri" pitchFamily="34" charset="0"/>
                <a:cs typeface="Calibri" pitchFamily="34" charset="0"/>
              </a:rPr>
              <a:t>C to 350</a:t>
            </a:r>
            <a:r>
              <a:rPr lang="en-US" sz="2600" b="1" baseline="30000" dirty="0" smtClean="0">
                <a:latin typeface="Calibri" pitchFamily="34" charset="0"/>
                <a:cs typeface="Calibri" pitchFamily="34" charset="0"/>
              </a:rPr>
              <a:t>o</a:t>
            </a:r>
            <a:r>
              <a:rPr lang="en-US" sz="2600" b="1" dirty="0" smtClean="0">
                <a:latin typeface="Calibri" pitchFamily="34" charset="0"/>
                <a:cs typeface="Calibri" pitchFamily="34" charset="0"/>
              </a:rPr>
              <a:t>C. It is reliable, having good repeatability, low cost, and has high temperature coefficient but it is non-linear and drift with time.</a:t>
            </a:r>
          </a:p>
          <a:p>
            <a:pPr algn="just">
              <a:buFont typeface="Arial" pitchFamily="34" charset="0"/>
              <a:buChar char="•"/>
            </a:pPr>
            <a:r>
              <a:rPr lang="en-US" sz="2600" b="1" dirty="0" smtClean="0">
                <a:latin typeface="Calibri" pitchFamily="34" charset="0"/>
                <a:cs typeface="Calibri" pitchFamily="34" charset="0"/>
              </a:rPr>
              <a:t>  Platinum is best for many applications. It is accurate, sensitive, reproducible, highly stable for wide temperature range of -190</a:t>
            </a:r>
            <a:r>
              <a:rPr lang="en-US" sz="2600" b="1" baseline="30000" dirty="0" smtClean="0">
                <a:latin typeface="Calibri" pitchFamily="34" charset="0"/>
                <a:cs typeface="Calibri" pitchFamily="34" charset="0"/>
              </a:rPr>
              <a:t>o</a:t>
            </a:r>
            <a:r>
              <a:rPr lang="en-US" sz="2600" b="1" dirty="0" smtClean="0">
                <a:latin typeface="Calibri" pitchFamily="34" charset="0"/>
                <a:cs typeface="Calibri" pitchFamily="34" charset="0"/>
              </a:rPr>
              <a:t>C to 660</a:t>
            </a:r>
            <a:r>
              <a:rPr lang="en-US" sz="2600" b="1" baseline="30000" dirty="0" smtClean="0">
                <a:latin typeface="Calibri" pitchFamily="34" charset="0"/>
                <a:cs typeface="Calibri" pitchFamily="34" charset="0"/>
              </a:rPr>
              <a:t>o</a:t>
            </a:r>
            <a:r>
              <a:rPr lang="en-US" sz="2600" b="1" dirty="0" smtClean="0">
                <a:latin typeface="Calibri" pitchFamily="34" charset="0"/>
                <a:cs typeface="Calibri" pitchFamily="34" charset="0"/>
              </a:rPr>
              <a:t>C. It has low temperature coefficient, available in pure form and is relatively unaffected by environmental condition.  </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32</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RTD (Resistance Temperature Detector)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493538"/>
          </a:xfrm>
          <a:prstGeom prst="rect">
            <a:avLst/>
          </a:prstGeom>
        </p:spPr>
        <p:txBody>
          <a:bodyPr wrap="square">
            <a:spAutoFit/>
          </a:bodyPr>
          <a:lstStyle/>
          <a:p>
            <a:pPr algn="just">
              <a:buFont typeface="Arial" pitchFamily="34" charset="0"/>
              <a:buChar char="•"/>
            </a:pPr>
            <a:r>
              <a:rPr lang="en-US" sz="2600" b="1" dirty="0" smtClean="0">
                <a:solidFill>
                  <a:srgbClr val="FF0000"/>
                </a:solidFill>
                <a:latin typeface="Calibri" pitchFamily="34" charset="0"/>
                <a:cs typeface="Calibri" pitchFamily="34" charset="0"/>
              </a:rPr>
              <a:t>  Construction: </a:t>
            </a:r>
            <a:r>
              <a:rPr lang="en-US" sz="2600" b="1" dirty="0" smtClean="0">
                <a:latin typeface="Calibri" pitchFamily="34" charset="0"/>
                <a:cs typeface="Calibri" pitchFamily="34" charset="0"/>
              </a:rPr>
              <a:t>It can be constructed in the form of wire resistors or thin film resistor. </a:t>
            </a:r>
          </a:p>
          <a:p>
            <a:pPr algn="just">
              <a:buFont typeface="Arial" pitchFamily="34" charset="0"/>
              <a:buChar char="•"/>
            </a:pPr>
            <a:r>
              <a:rPr lang="en-US" sz="2600" b="1" dirty="0" smtClean="0">
                <a:latin typeface="Calibri" pitchFamily="34" charset="0"/>
                <a:cs typeface="Calibri" pitchFamily="34" charset="0"/>
              </a:rPr>
              <a:t>  In wire type, RTD consists of coil wound on mica or ceramic former. These coils are available in different sizes and resistance ranging 10</a:t>
            </a:r>
            <a:r>
              <a:rPr lang="el-GR" sz="2600" b="1" dirty="0" smtClean="0">
                <a:latin typeface="Calibri" pitchFamily="34" charset="0"/>
                <a:cs typeface="Calibri" pitchFamily="34" charset="0"/>
              </a:rPr>
              <a:t>Ω</a:t>
            </a:r>
            <a:r>
              <a:rPr lang="en-US" sz="2600" b="1" dirty="0" smtClean="0">
                <a:latin typeface="Calibri" pitchFamily="34" charset="0"/>
                <a:cs typeface="Calibri" pitchFamily="34" charset="0"/>
              </a:rPr>
              <a:t> to 25 k</a:t>
            </a:r>
            <a:r>
              <a:rPr lang="el-GR" sz="2600" b="1" dirty="0" smtClean="0">
                <a:latin typeface="Calibri" pitchFamily="34" charset="0"/>
                <a:cs typeface="Calibri" pitchFamily="34" charset="0"/>
              </a:rPr>
              <a:t>Ω</a:t>
            </a:r>
            <a:r>
              <a:rPr lang="en-US" sz="2600" b="1" dirty="0" smtClean="0">
                <a:latin typeface="Calibri" pitchFamily="34" charset="0"/>
                <a:cs typeface="Calibri" pitchFamily="34" charset="0"/>
              </a:rPr>
              <a:t>.</a:t>
            </a:r>
          </a:p>
          <a:p>
            <a:pPr algn="just">
              <a:buFont typeface="Arial" pitchFamily="34" charset="0"/>
              <a:buChar char="•"/>
            </a:pPr>
            <a:r>
              <a:rPr lang="en-US" sz="2600" b="1" dirty="0" smtClean="0">
                <a:latin typeface="Calibri" pitchFamily="34" charset="0"/>
                <a:cs typeface="Calibri" pitchFamily="34" charset="0"/>
              </a:rPr>
              <a:t>  The construction depends on speed of response, environmental condition and ability to withstand vibration.</a:t>
            </a:r>
          </a:p>
          <a:p>
            <a:pPr algn="just">
              <a:buFont typeface="Arial" pitchFamily="34" charset="0"/>
              <a:buChar char="•"/>
            </a:pPr>
            <a:r>
              <a:rPr lang="en-US" sz="2600" b="1" dirty="0" smtClean="0">
                <a:latin typeface="Calibri" pitchFamily="34" charset="0"/>
                <a:cs typeface="Calibri" pitchFamily="34" charset="0"/>
              </a:rPr>
              <a:t>  The wire is wound in the form of coil to achieve small size, improved thermal conductivity and reduce response time.</a:t>
            </a:r>
          </a:p>
          <a:p>
            <a:pPr algn="just">
              <a:buFont typeface="Arial" pitchFamily="34" charset="0"/>
              <a:buChar char="•"/>
            </a:pPr>
            <a:r>
              <a:rPr lang="en-US" sz="2600" b="1" dirty="0" smtClean="0">
                <a:latin typeface="Calibri" pitchFamily="34" charset="0"/>
                <a:cs typeface="Calibri" pitchFamily="34" charset="0"/>
              </a:rPr>
              <a:t>  Thus, RTD is simply length of wire whose resistance is to be monitored as a function of temperature.    </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33</a:t>
            </a:fld>
            <a:endParaRPr lang="en-US" sz="2000" b="1" dirty="0">
              <a:solidFill>
                <a:srgbClr val="FF0000"/>
              </a:solidFill>
            </a:endParaRPr>
          </a:p>
        </p:txBody>
      </p:sp>
      <p:pic>
        <p:nvPicPr>
          <p:cNvPr id="47106" name="Picture 2"/>
          <p:cNvPicPr>
            <a:picLocks noChangeAspect="1" noChangeArrowheads="1"/>
          </p:cNvPicPr>
          <p:nvPr/>
        </p:nvPicPr>
        <p:blipFill>
          <a:blip r:embed="rId2"/>
          <a:srcRect/>
          <a:stretch>
            <a:fillRect/>
          </a:stretch>
        </p:blipFill>
        <p:spPr bwMode="auto">
          <a:xfrm>
            <a:off x="6003131" y="5123656"/>
            <a:ext cx="3276600" cy="1762125"/>
          </a:xfrm>
          <a:prstGeom prst="rect">
            <a:avLst/>
          </a:prstGeom>
          <a:noFill/>
          <a:ln w="9525">
            <a:solidFill>
              <a:srgbClr val="5252DA"/>
            </a:solid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RTD (Resistance Temperature Detector)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93866"/>
          </a:xfrm>
          <a:prstGeom prst="rect">
            <a:avLst/>
          </a:prstGeom>
        </p:spPr>
        <p:txBody>
          <a:bodyPr wrap="square">
            <a:spAutoFit/>
          </a:bodyPr>
          <a:lstStyle/>
          <a:p>
            <a:pPr algn="just">
              <a:buFont typeface="Arial" pitchFamily="34" charset="0"/>
              <a:buChar char="•"/>
            </a:pPr>
            <a:r>
              <a:rPr lang="en-US" sz="2600" b="1" dirty="0" smtClean="0">
                <a:solidFill>
                  <a:srgbClr val="FF0000"/>
                </a:solidFill>
                <a:latin typeface="Calibri" pitchFamily="34" charset="0"/>
                <a:cs typeface="Calibri" pitchFamily="34" charset="0"/>
              </a:rPr>
              <a:t>  RTD Circuit: </a:t>
            </a:r>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  The change in resistance has to be converted into voltage or current for the measurement and control. </a:t>
            </a:r>
          </a:p>
          <a:p>
            <a:pPr algn="just">
              <a:buFont typeface="Arial" pitchFamily="34" charset="0"/>
              <a:buChar char="•"/>
            </a:pPr>
            <a:r>
              <a:rPr lang="en-US" sz="2600" b="1" dirty="0" smtClean="0">
                <a:latin typeface="Calibri" pitchFamily="34" charset="0"/>
                <a:cs typeface="Calibri" pitchFamily="34" charset="0"/>
              </a:rPr>
              <a:t>  The electrical power dissipated in the RTD must be limited to avoid errors due to I</a:t>
            </a:r>
            <a:r>
              <a:rPr lang="en-US" sz="2600" b="1" baseline="30000" dirty="0" smtClean="0">
                <a:latin typeface="Calibri" pitchFamily="34" charset="0"/>
                <a:cs typeface="Calibri" pitchFamily="34" charset="0"/>
              </a:rPr>
              <a:t>2</a:t>
            </a:r>
            <a:r>
              <a:rPr lang="en-US" sz="2600" b="1" dirty="0" smtClean="0">
                <a:latin typeface="Calibri" pitchFamily="34" charset="0"/>
                <a:cs typeface="Calibri" pitchFamily="34" charset="0"/>
              </a:rPr>
              <a:t>R heating of sensor.</a:t>
            </a: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  The voltage is produced at the output is proportional to the change in resistance of RTD and hence temperature.</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34</a:t>
            </a:fld>
            <a:endParaRPr lang="en-US" sz="2000" b="1" dirty="0">
              <a:solidFill>
                <a:srgbClr val="FF0000"/>
              </a:solidFill>
            </a:endParaRPr>
          </a:p>
        </p:txBody>
      </p:sp>
      <p:pic>
        <p:nvPicPr>
          <p:cNvPr id="48131" name="Picture 3"/>
          <p:cNvPicPr>
            <a:picLocks noChangeAspect="1" noChangeArrowheads="1"/>
          </p:cNvPicPr>
          <p:nvPr/>
        </p:nvPicPr>
        <p:blipFill>
          <a:blip r:embed="rId2"/>
          <a:srcRect/>
          <a:stretch>
            <a:fillRect/>
          </a:stretch>
        </p:blipFill>
        <p:spPr bwMode="auto">
          <a:xfrm>
            <a:off x="3259931" y="3218656"/>
            <a:ext cx="466725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Thermocouple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93866"/>
          </a:xfrm>
          <a:prstGeom prst="rect">
            <a:avLst/>
          </a:prstGeom>
        </p:spPr>
        <p:txBody>
          <a:bodyPr wrap="square">
            <a:spAutoFit/>
          </a:bodyPr>
          <a:lstStyle/>
          <a:p>
            <a:pPr algn="just">
              <a:buFont typeface="Arial" pitchFamily="34" charset="0"/>
              <a:buChar char="•"/>
            </a:pPr>
            <a:r>
              <a:rPr lang="en-US" sz="2600" b="1" dirty="0" smtClean="0">
                <a:latin typeface="Calibri" pitchFamily="34" charset="0"/>
                <a:cs typeface="Calibri" pitchFamily="34" charset="0"/>
              </a:rPr>
              <a:t>  Thermocouple is a primary, active temperature transducer which converts the change in temperature into emf. i.e. conversion of thermal energy into electrical energy. </a:t>
            </a:r>
          </a:p>
          <a:p>
            <a:pPr algn="just">
              <a:buFont typeface="Arial" pitchFamily="34" charset="0"/>
              <a:buChar char="•"/>
            </a:pPr>
            <a:r>
              <a:rPr lang="en-US" sz="2600" b="1" dirty="0" smtClean="0">
                <a:latin typeface="Calibri" pitchFamily="34" charset="0"/>
                <a:cs typeface="Calibri" pitchFamily="34" charset="0"/>
              </a:rPr>
              <a:t>  The principle of thermocouple is based Seeback effect.</a:t>
            </a:r>
          </a:p>
          <a:p>
            <a:pPr algn="just"/>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  The produced emf is proportional to the difference between two junction temperatures.</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35</a:t>
            </a:fld>
            <a:endParaRPr lang="en-US" sz="2000" b="1" dirty="0">
              <a:solidFill>
                <a:srgbClr val="FF0000"/>
              </a:solidFill>
            </a:endParaRPr>
          </a:p>
        </p:txBody>
      </p:sp>
      <p:pic>
        <p:nvPicPr>
          <p:cNvPr id="49154" name="Picture 2"/>
          <p:cNvPicPr>
            <a:picLocks noChangeAspect="1" noChangeArrowheads="1"/>
          </p:cNvPicPr>
          <p:nvPr/>
        </p:nvPicPr>
        <p:blipFill>
          <a:blip r:embed="rId2"/>
          <a:srcRect/>
          <a:stretch>
            <a:fillRect/>
          </a:stretch>
        </p:blipFill>
        <p:spPr bwMode="auto">
          <a:xfrm>
            <a:off x="2345531" y="2828131"/>
            <a:ext cx="4924425" cy="2981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Thermocouple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893647"/>
          </a:xfrm>
          <a:prstGeom prst="rect">
            <a:avLst/>
          </a:prstGeom>
        </p:spPr>
        <p:txBody>
          <a:bodyPr wrap="square">
            <a:spAutoFit/>
          </a:bodyPr>
          <a:lstStyle/>
          <a:p>
            <a:pPr algn="just">
              <a:buFont typeface="Arial" pitchFamily="34" charset="0"/>
              <a:buChar char="•"/>
            </a:pPr>
            <a:r>
              <a:rPr lang="en-US" sz="2600" b="1" dirty="0" smtClean="0">
                <a:latin typeface="Calibri" pitchFamily="34" charset="0"/>
                <a:cs typeface="Calibri" pitchFamily="34" charset="0"/>
              </a:rPr>
              <a:t>  The emf is given by,</a:t>
            </a:r>
          </a:p>
          <a:p>
            <a:pPr algn="just"/>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  e : emf, T</a:t>
            </a:r>
            <a:r>
              <a:rPr lang="en-US" sz="2600" b="1" baseline="-25000" dirty="0" smtClean="0">
                <a:latin typeface="Calibri" pitchFamily="34" charset="0"/>
                <a:cs typeface="Calibri" pitchFamily="34" charset="0"/>
              </a:rPr>
              <a:t>1</a:t>
            </a:r>
            <a:r>
              <a:rPr lang="en-US" sz="2600" b="1" dirty="0" smtClean="0">
                <a:latin typeface="Calibri" pitchFamily="34" charset="0"/>
                <a:cs typeface="Calibri" pitchFamily="34" charset="0"/>
              </a:rPr>
              <a:t> &amp; T</a:t>
            </a:r>
            <a:r>
              <a:rPr lang="en-US" sz="2600" b="1" baseline="-25000" dirty="0" smtClean="0">
                <a:latin typeface="Calibri" pitchFamily="34" charset="0"/>
                <a:cs typeface="Calibri" pitchFamily="34" charset="0"/>
              </a:rPr>
              <a:t>2 </a:t>
            </a:r>
            <a:r>
              <a:rPr lang="en-US" sz="2600" b="1" dirty="0" smtClean="0">
                <a:latin typeface="Calibri" pitchFamily="34" charset="0"/>
                <a:cs typeface="Calibri" pitchFamily="34" charset="0"/>
              </a:rPr>
              <a:t>: Junction temps., Q</a:t>
            </a:r>
            <a:r>
              <a:rPr lang="en-US" sz="2600" b="1" baseline="-25000" dirty="0" smtClean="0">
                <a:latin typeface="Calibri" pitchFamily="34" charset="0"/>
                <a:cs typeface="Calibri" pitchFamily="34" charset="0"/>
              </a:rPr>
              <a:t>1</a:t>
            </a:r>
            <a:r>
              <a:rPr lang="en-US" sz="2600" b="1" dirty="0" smtClean="0">
                <a:latin typeface="Calibri" pitchFamily="34" charset="0"/>
                <a:cs typeface="Calibri" pitchFamily="34" charset="0"/>
              </a:rPr>
              <a:t> &amp; Q</a:t>
            </a:r>
            <a:r>
              <a:rPr lang="en-US" sz="2600" b="1" baseline="-25000" dirty="0" smtClean="0">
                <a:latin typeface="Calibri" pitchFamily="34" charset="0"/>
                <a:cs typeface="Calibri" pitchFamily="34" charset="0"/>
              </a:rPr>
              <a:t>2</a:t>
            </a:r>
            <a:r>
              <a:rPr lang="en-US" sz="2600" b="1" dirty="0" smtClean="0">
                <a:latin typeface="Calibri" pitchFamily="34" charset="0"/>
                <a:cs typeface="Calibri" pitchFamily="34" charset="0"/>
              </a:rPr>
              <a:t> : Thermal transport constants of two metals.</a:t>
            </a:r>
          </a:p>
          <a:p>
            <a:pPr algn="just">
              <a:buFont typeface="Arial" pitchFamily="34" charset="0"/>
              <a:buChar char="•"/>
            </a:pPr>
            <a:r>
              <a:rPr lang="en-US" sz="2600" b="1" dirty="0" smtClean="0">
                <a:latin typeface="Calibri" pitchFamily="34" charset="0"/>
                <a:cs typeface="Calibri" pitchFamily="34" charset="0"/>
              </a:rPr>
              <a:t>  If the metal are same, the emf is zero. Similarly, if the temperatures are same, the emf is zero. </a:t>
            </a:r>
          </a:p>
          <a:p>
            <a:pPr algn="just">
              <a:buFont typeface="Arial" pitchFamily="34" charset="0"/>
              <a:buChar char="•"/>
            </a:pPr>
            <a:r>
              <a:rPr lang="en-US" sz="2600" b="1" dirty="0" smtClean="0">
                <a:latin typeface="Calibri" pitchFamily="34" charset="0"/>
                <a:cs typeface="Calibri" pitchFamily="34" charset="0"/>
              </a:rPr>
              <a:t>  It is found that, thermal constants of metals are independent of temperature.  </a:t>
            </a: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   ꭤ : Constant in volt, T</a:t>
            </a:r>
            <a:r>
              <a:rPr lang="en-US" sz="2600" b="1" baseline="-25000" dirty="0" smtClean="0">
                <a:latin typeface="Calibri" pitchFamily="34" charset="0"/>
                <a:cs typeface="Calibri" pitchFamily="34" charset="0"/>
              </a:rPr>
              <a:t>1</a:t>
            </a:r>
            <a:r>
              <a:rPr lang="en-US" sz="2600" b="1" dirty="0" smtClean="0">
                <a:latin typeface="Calibri" pitchFamily="34" charset="0"/>
                <a:cs typeface="Calibri" pitchFamily="34" charset="0"/>
              </a:rPr>
              <a:t> &amp; T</a:t>
            </a:r>
            <a:r>
              <a:rPr lang="en-US" sz="2600" b="1" baseline="-25000" dirty="0" smtClean="0">
                <a:latin typeface="Calibri" pitchFamily="34" charset="0"/>
                <a:cs typeface="Calibri" pitchFamily="34" charset="0"/>
              </a:rPr>
              <a:t>2 </a:t>
            </a:r>
            <a:r>
              <a:rPr lang="en-US" sz="2600" b="1" dirty="0" smtClean="0">
                <a:latin typeface="Calibri" pitchFamily="34" charset="0"/>
                <a:cs typeface="Calibri" pitchFamily="34" charset="0"/>
              </a:rPr>
              <a:t>: Junction temps.</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36</a:t>
            </a:fld>
            <a:endParaRPr lang="en-US" sz="2000" b="1" dirty="0">
              <a:solidFill>
                <a:srgbClr val="FF0000"/>
              </a:solidFill>
            </a:endParaRPr>
          </a:p>
        </p:txBody>
      </p:sp>
      <p:graphicFrame>
        <p:nvGraphicFramePr>
          <p:cNvPr id="50178" name="Object 2"/>
          <p:cNvGraphicFramePr>
            <a:graphicFrameLocks noChangeAspect="1"/>
          </p:cNvGraphicFramePr>
          <p:nvPr/>
        </p:nvGraphicFramePr>
        <p:xfrm>
          <a:off x="4053681" y="1237456"/>
          <a:ext cx="2101850" cy="942975"/>
        </p:xfrm>
        <a:graphic>
          <a:graphicData uri="http://schemas.openxmlformats.org/presentationml/2006/ole">
            <p:oleObj spid="_x0000_s50178" name="Equation" r:id="rId3" imgW="1104840" imgH="495000" progId="Equation.3">
              <p:embed/>
            </p:oleObj>
          </a:graphicData>
        </a:graphic>
      </p:graphicFrame>
      <p:graphicFrame>
        <p:nvGraphicFramePr>
          <p:cNvPr id="50179" name="Object 3"/>
          <p:cNvGraphicFramePr>
            <a:graphicFrameLocks noChangeAspect="1"/>
          </p:cNvGraphicFramePr>
          <p:nvPr/>
        </p:nvGraphicFramePr>
        <p:xfrm>
          <a:off x="3271838" y="4818856"/>
          <a:ext cx="1619250" cy="411163"/>
        </p:xfrm>
        <a:graphic>
          <a:graphicData uri="http://schemas.openxmlformats.org/presentationml/2006/ole">
            <p:oleObj spid="_x0000_s50179" name="Equation" r:id="rId4" imgW="850680" imgH="215640" progId="Equation.3">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Thermocouple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6093976"/>
          </a:xfrm>
          <a:prstGeom prst="rect">
            <a:avLst/>
          </a:prstGeom>
        </p:spPr>
        <p:txBody>
          <a:bodyPr wrap="square">
            <a:spAutoFit/>
          </a:bodyPr>
          <a:lstStyle/>
          <a:p>
            <a:pPr algn="just">
              <a:buFont typeface="Arial" pitchFamily="34" charset="0"/>
              <a:buChar char="•"/>
            </a:pPr>
            <a:r>
              <a:rPr lang="en-US" sz="2600" b="1" dirty="0" smtClean="0">
                <a:solidFill>
                  <a:srgbClr val="FF0000"/>
                </a:solidFill>
                <a:latin typeface="Calibri" pitchFamily="34" charset="0"/>
                <a:cs typeface="Calibri" pitchFamily="34" charset="0"/>
              </a:rPr>
              <a:t>  Thermocouple Laws:</a:t>
            </a:r>
          </a:p>
          <a:p>
            <a:pPr algn="just"/>
            <a:r>
              <a:rPr lang="en-US" sz="2600" b="1" dirty="0" smtClean="0">
                <a:latin typeface="Calibri" pitchFamily="34" charset="0"/>
                <a:cs typeface="Calibri" pitchFamily="34" charset="0"/>
              </a:rPr>
              <a:t>1) </a:t>
            </a: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The produced emf depends only on the temperatures of the two junctions and is independent of intermediate temperatures if the two metals used are homogenous. </a:t>
            </a:r>
          </a:p>
          <a:p>
            <a:pPr algn="just"/>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2) </a:t>
            </a: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If a third homogenous metal C is inserted into either A or B, as long as the two new junctions J</a:t>
            </a:r>
            <a:r>
              <a:rPr lang="en-US" sz="2600" b="1" baseline="-25000" dirty="0" smtClean="0">
                <a:latin typeface="Calibri" pitchFamily="34" charset="0"/>
                <a:cs typeface="Calibri" pitchFamily="34" charset="0"/>
              </a:rPr>
              <a:t>3</a:t>
            </a:r>
            <a:r>
              <a:rPr lang="en-US" sz="2600" b="1" dirty="0" smtClean="0">
                <a:latin typeface="Calibri" pitchFamily="34" charset="0"/>
                <a:cs typeface="Calibri" pitchFamily="34" charset="0"/>
              </a:rPr>
              <a:t>, J</a:t>
            </a:r>
            <a:r>
              <a:rPr lang="en-US" sz="2600" b="1" baseline="-25000" dirty="0" smtClean="0">
                <a:latin typeface="Calibri" pitchFamily="34" charset="0"/>
                <a:cs typeface="Calibri" pitchFamily="34" charset="0"/>
              </a:rPr>
              <a:t>4</a:t>
            </a:r>
            <a:r>
              <a:rPr lang="en-US" sz="2600" b="1" dirty="0" smtClean="0">
                <a:latin typeface="Calibri" pitchFamily="34" charset="0"/>
                <a:cs typeface="Calibri" pitchFamily="34" charset="0"/>
              </a:rPr>
              <a:t> are at same temperature, the net emf is unaffected by introduction of metal C.    </a:t>
            </a:r>
          </a:p>
          <a:p>
            <a:pPr marL="514350" indent="-514350" algn="just">
              <a:buFont typeface="+mj-lt"/>
              <a:buAutoNum type="arabicPeriod"/>
            </a:pPr>
            <a:endParaRPr lang="en-US" sz="26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37</a:t>
            </a:fld>
            <a:endParaRPr lang="en-US" sz="2000" b="1" dirty="0">
              <a:solidFill>
                <a:srgbClr val="FF0000"/>
              </a:solidFill>
            </a:endParaRPr>
          </a:p>
        </p:txBody>
      </p:sp>
      <p:pic>
        <p:nvPicPr>
          <p:cNvPr id="55298" name="Picture 2"/>
          <p:cNvPicPr>
            <a:picLocks noChangeAspect="1" noChangeArrowheads="1"/>
          </p:cNvPicPr>
          <p:nvPr/>
        </p:nvPicPr>
        <p:blipFill>
          <a:blip r:embed="rId2"/>
          <a:srcRect/>
          <a:stretch>
            <a:fillRect/>
          </a:stretch>
        </p:blipFill>
        <p:spPr bwMode="auto">
          <a:xfrm>
            <a:off x="3257232" y="1466056"/>
            <a:ext cx="2785111" cy="1295400"/>
          </a:xfrm>
          <a:prstGeom prst="rect">
            <a:avLst/>
          </a:prstGeom>
          <a:noFill/>
          <a:ln w="9525">
            <a:noFill/>
            <a:miter lim="800000"/>
            <a:headEnd/>
            <a:tailEnd/>
          </a:ln>
          <a:effectLst/>
        </p:spPr>
      </p:pic>
      <p:pic>
        <p:nvPicPr>
          <p:cNvPr id="55299" name="Picture 3"/>
          <p:cNvPicPr>
            <a:picLocks noChangeAspect="1" noChangeArrowheads="1"/>
          </p:cNvPicPr>
          <p:nvPr/>
        </p:nvPicPr>
        <p:blipFill>
          <a:blip r:embed="rId3"/>
          <a:srcRect/>
          <a:stretch>
            <a:fillRect/>
          </a:stretch>
        </p:blipFill>
        <p:spPr bwMode="auto">
          <a:xfrm>
            <a:off x="2955132" y="4133056"/>
            <a:ext cx="3276599" cy="12923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Thermocouple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6093976"/>
          </a:xfrm>
          <a:prstGeom prst="rect">
            <a:avLst/>
          </a:prstGeom>
        </p:spPr>
        <p:txBody>
          <a:bodyPr wrap="square">
            <a:spAutoFit/>
          </a:bodyPr>
          <a:lstStyle/>
          <a:p>
            <a:pPr algn="just"/>
            <a:r>
              <a:rPr lang="en-US" sz="2600" b="1" dirty="0" smtClean="0">
                <a:latin typeface="Calibri" pitchFamily="34" charset="0"/>
                <a:cs typeface="Calibri" pitchFamily="34" charset="0"/>
              </a:rPr>
              <a:t>3) </a:t>
            </a: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	If metal C is inserted between A and B at one of the junctions, as long as the junctions AC and BC are both at the same temperature, the net emf is the same as if C was not there.</a:t>
            </a:r>
          </a:p>
          <a:p>
            <a:pPr algn="just"/>
            <a:r>
              <a:rPr lang="en-US" sz="2600" b="1" dirty="0" smtClean="0">
                <a:latin typeface="Calibri" pitchFamily="34" charset="0"/>
                <a:cs typeface="Calibri" pitchFamily="34" charset="0"/>
              </a:rPr>
              <a:t>	Laws 2 and 3 make it possible to insert a voltage measuring device into circuit to measure the emf. Metal C may represent the multimeter probe. Law 3 also shows that thermocouple junctions may be soldered without affecting the reading. </a:t>
            </a:r>
          </a:p>
          <a:p>
            <a:pPr algn="just"/>
            <a:r>
              <a:rPr lang="en-US" sz="2600" b="1" dirty="0" smtClean="0">
                <a:latin typeface="Calibri" pitchFamily="34" charset="0"/>
                <a:cs typeface="Calibri" pitchFamily="34" charset="0"/>
              </a:rPr>
              <a:t>    </a:t>
            </a:r>
          </a:p>
          <a:p>
            <a:pPr marL="514350" indent="-514350" algn="just">
              <a:buFont typeface="+mj-lt"/>
              <a:buAutoNum type="arabicPeriod"/>
            </a:pPr>
            <a:endParaRPr lang="en-US" sz="26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38</a:t>
            </a:fld>
            <a:endParaRPr lang="en-US" sz="2000" b="1" dirty="0">
              <a:solidFill>
                <a:srgbClr val="FF0000"/>
              </a:solidFill>
            </a:endParaRPr>
          </a:p>
        </p:txBody>
      </p:sp>
      <p:pic>
        <p:nvPicPr>
          <p:cNvPr id="56322" name="Picture 2"/>
          <p:cNvPicPr>
            <a:picLocks noChangeAspect="1" noChangeArrowheads="1"/>
          </p:cNvPicPr>
          <p:nvPr/>
        </p:nvPicPr>
        <p:blipFill>
          <a:blip r:embed="rId2"/>
          <a:srcRect/>
          <a:stretch>
            <a:fillRect/>
          </a:stretch>
        </p:blipFill>
        <p:spPr bwMode="auto">
          <a:xfrm>
            <a:off x="2955132" y="1161256"/>
            <a:ext cx="4419600" cy="23563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Thermocouple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493538"/>
          </a:xfrm>
          <a:prstGeom prst="rect">
            <a:avLst/>
          </a:prstGeom>
        </p:spPr>
        <p:txBody>
          <a:bodyPr wrap="square">
            <a:spAutoFit/>
          </a:bodyPr>
          <a:lstStyle/>
          <a:p>
            <a:pPr algn="just"/>
            <a:r>
              <a:rPr lang="en-US" sz="2600" b="1" dirty="0" smtClean="0">
                <a:latin typeface="Calibri" pitchFamily="34" charset="0"/>
                <a:cs typeface="Calibri" pitchFamily="34" charset="0"/>
              </a:rPr>
              <a:t>4) </a:t>
            </a: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	If the Seeback emf produced by the metals A and C at junction temperature T</a:t>
            </a:r>
            <a:r>
              <a:rPr lang="en-US" sz="2600" b="1" baseline="-25000" dirty="0" smtClean="0">
                <a:latin typeface="Calibri" pitchFamily="34" charset="0"/>
                <a:cs typeface="Calibri" pitchFamily="34" charset="0"/>
              </a:rPr>
              <a:t>1</a:t>
            </a:r>
            <a:r>
              <a:rPr lang="en-US" sz="2600" b="1" dirty="0" smtClean="0">
                <a:latin typeface="Calibri" pitchFamily="34" charset="0"/>
                <a:cs typeface="Calibri" pitchFamily="34" charset="0"/>
              </a:rPr>
              <a:t> and T</a:t>
            </a:r>
            <a:r>
              <a:rPr lang="en-US" sz="2600" b="1" baseline="-25000" dirty="0" smtClean="0">
                <a:latin typeface="Calibri" pitchFamily="34" charset="0"/>
                <a:cs typeface="Calibri" pitchFamily="34" charset="0"/>
              </a:rPr>
              <a:t>2</a:t>
            </a:r>
            <a:r>
              <a:rPr lang="en-US" sz="2600" b="1" dirty="0" smtClean="0">
                <a:latin typeface="Calibri" pitchFamily="34" charset="0"/>
                <a:cs typeface="Calibri" pitchFamily="34" charset="0"/>
              </a:rPr>
              <a:t> is E</a:t>
            </a:r>
            <a:r>
              <a:rPr lang="en-US" sz="2600" b="1" baseline="-25000" dirty="0" smtClean="0">
                <a:latin typeface="Calibri" pitchFamily="34" charset="0"/>
                <a:cs typeface="Calibri" pitchFamily="34" charset="0"/>
              </a:rPr>
              <a:t>AC</a:t>
            </a:r>
            <a:r>
              <a:rPr lang="en-US" sz="2600" b="1" dirty="0" smtClean="0">
                <a:latin typeface="Calibri" pitchFamily="34" charset="0"/>
                <a:cs typeface="Calibri" pitchFamily="34" charset="0"/>
              </a:rPr>
              <a:t> and that of metals B and C at junction temperature T</a:t>
            </a:r>
            <a:r>
              <a:rPr lang="en-US" sz="2600" b="1" baseline="-25000" dirty="0" smtClean="0">
                <a:latin typeface="Calibri" pitchFamily="34" charset="0"/>
                <a:cs typeface="Calibri" pitchFamily="34" charset="0"/>
              </a:rPr>
              <a:t>1</a:t>
            </a:r>
            <a:r>
              <a:rPr lang="en-US" sz="2600" b="1" dirty="0" smtClean="0">
                <a:latin typeface="Calibri" pitchFamily="34" charset="0"/>
                <a:cs typeface="Calibri" pitchFamily="34" charset="0"/>
              </a:rPr>
              <a:t> and T</a:t>
            </a:r>
            <a:r>
              <a:rPr lang="en-US" sz="2600" b="1" baseline="-25000" dirty="0" smtClean="0">
                <a:latin typeface="Calibri" pitchFamily="34" charset="0"/>
                <a:cs typeface="Calibri" pitchFamily="34" charset="0"/>
              </a:rPr>
              <a:t>2</a:t>
            </a:r>
            <a:r>
              <a:rPr lang="en-US" sz="2600" b="1" dirty="0" smtClean="0">
                <a:latin typeface="Calibri" pitchFamily="34" charset="0"/>
                <a:cs typeface="Calibri" pitchFamily="34" charset="0"/>
              </a:rPr>
              <a:t> is E</a:t>
            </a:r>
            <a:r>
              <a:rPr lang="en-US" sz="2600" b="1" baseline="-25000" dirty="0" smtClean="0">
                <a:latin typeface="Calibri" pitchFamily="34" charset="0"/>
                <a:cs typeface="Calibri" pitchFamily="34" charset="0"/>
              </a:rPr>
              <a:t>CB</a:t>
            </a:r>
            <a:r>
              <a:rPr lang="en-US" sz="2600" b="1" dirty="0" smtClean="0">
                <a:latin typeface="Calibri" pitchFamily="34" charset="0"/>
                <a:cs typeface="Calibri" pitchFamily="34" charset="0"/>
              </a:rPr>
              <a:t>, then the emf produced by metals A and B is E</a:t>
            </a:r>
            <a:r>
              <a:rPr lang="en-US" sz="2600" b="1" baseline="-25000" dirty="0" smtClean="0">
                <a:latin typeface="Calibri" pitchFamily="34" charset="0"/>
                <a:cs typeface="Calibri" pitchFamily="34" charset="0"/>
              </a:rPr>
              <a:t>AC </a:t>
            </a:r>
            <a:r>
              <a:rPr lang="en-US" sz="2600" b="1" dirty="0" smtClean="0">
                <a:latin typeface="Calibri" pitchFamily="34" charset="0"/>
                <a:cs typeface="Calibri" pitchFamily="34" charset="0"/>
              </a:rPr>
              <a:t>+ E</a:t>
            </a:r>
            <a:r>
              <a:rPr lang="en-US" sz="2600" b="1" baseline="-25000" dirty="0" smtClean="0">
                <a:latin typeface="Calibri" pitchFamily="34" charset="0"/>
                <a:cs typeface="Calibri" pitchFamily="34" charset="0"/>
              </a:rPr>
              <a:t>CB.</a:t>
            </a:r>
            <a:endParaRPr lang="en-US" sz="2600" b="1" dirty="0" smtClean="0">
              <a:latin typeface="Calibri" pitchFamily="34" charset="0"/>
              <a:cs typeface="Calibri" pitchFamily="34" charset="0"/>
            </a:endParaRPr>
          </a:p>
          <a:p>
            <a:pPr marL="514350" indent="-514350" algn="just">
              <a:buFont typeface="+mj-lt"/>
              <a:buAutoNum type="arabicPeriod"/>
            </a:pPr>
            <a:endParaRPr lang="en-US" sz="26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39</a:t>
            </a:fld>
            <a:endParaRPr lang="en-US" sz="2000" b="1" dirty="0">
              <a:solidFill>
                <a:srgbClr val="FF0000"/>
              </a:solidFill>
            </a:endParaRPr>
          </a:p>
        </p:txBody>
      </p:sp>
      <p:pic>
        <p:nvPicPr>
          <p:cNvPr id="57346" name="Picture 2"/>
          <p:cNvPicPr>
            <a:picLocks noChangeAspect="1" noChangeArrowheads="1"/>
          </p:cNvPicPr>
          <p:nvPr/>
        </p:nvPicPr>
        <p:blipFill>
          <a:blip r:embed="rId2"/>
          <a:srcRect/>
          <a:stretch>
            <a:fillRect/>
          </a:stretch>
        </p:blipFill>
        <p:spPr bwMode="auto">
          <a:xfrm>
            <a:off x="76200" y="1542256"/>
            <a:ext cx="10117931" cy="1866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ounded Rectangle 107"/>
          <p:cNvSpPr/>
          <p:nvPr/>
        </p:nvSpPr>
        <p:spPr>
          <a:xfrm>
            <a:off x="7527131" y="2837656"/>
            <a:ext cx="1752600" cy="3733800"/>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7" name="Rounded Rectangle 106"/>
          <p:cNvSpPr/>
          <p:nvPr/>
        </p:nvSpPr>
        <p:spPr>
          <a:xfrm>
            <a:off x="364331" y="2837656"/>
            <a:ext cx="5257800" cy="3733800"/>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Control System</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a:t>
            </a:fld>
            <a:endParaRPr lang="en-US" sz="2000" b="1" dirty="0">
              <a:solidFill>
                <a:srgbClr val="FF0000"/>
              </a:solidFill>
            </a:endParaRPr>
          </a:p>
        </p:txBody>
      </p:sp>
      <p:sp>
        <p:nvSpPr>
          <p:cNvPr id="11" name="Rectangle 10"/>
          <p:cNvSpPr/>
          <p:nvPr/>
        </p:nvSpPr>
        <p:spPr>
          <a:xfrm>
            <a:off x="440531" y="1344196"/>
            <a:ext cx="9677400" cy="1384995"/>
          </a:xfrm>
          <a:prstGeom prst="rect">
            <a:avLst/>
          </a:prstGeom>
        </p:spPr>
        <p:txBody>
          <a:bodyPr wrap="square">
            <a:spAutoFit/>
          </a:bodyPr>
          <a:lstStyle/>
          <a:p>
            <a:pPr algn="just">
              <a:buFont typeface="Arial" pitchFamily="34" charset="0"/>
              <a:buChar char="•"/>
            </a:pPr>
            <a:r>
              <a:rPr lang="en-US" sz="2800" b="1" dirty="0" smtClean="0">
                <a:latin typeface="Calibri" pitchFamily="34" charset="0"/>
                <a:cs typeface="Calibri" pitchFamily="34" charset="0"/>
              </a:rPr>
              <a:t> A control system is a combination of different physical devices connected to each together which act as a single unit to control one or more parameters of the plant or process. </a:t>
            </a:r>
            <a:endParaRPr lang="en-US" b="1" dirty="0" smtClean="0">
              <a:latin typeface="Calibri" pitchFamily="34" charset="0"/>
              <a:cs typeface="Calibri" pitchFamily="34" charset="0"/>
            </a:endParaRPr>
          </a:p>
        </p:txBody>
      </p:sp>
      <p:sp>
        <p:nvSpPr>
          <p:cNvPr id="16" name="Rectangle 15"/>
          <p:cNvSpPr/>
          <p:nvPr/>
        </p:nvSpPr>
        <p:spPr>
          <a:xfrm>
            <a:off x="2269331" y="3371056"/>
            <a:ext cx="1143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Amplifier</a:t>
            </a:r>
            <a:endParaRPr lang="en-IN" dirty="0"/>
          </a:p>
        </p:txBody>
      </p:sp>
      <p:sp>
        <p:nvSpPr>
          <p:cNvPr id="20" name="Rectangle 19"/>
          <p:cNvSpPr/>
          <p:nvPr/>
        </p:nvSpPr>
        <p:spPr>
          <a:xfrm>
            <a:off x="3869531" y="3371056"/>
            <a:ext cx="1524000" cy="76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t>Actuator</a:t>
            </a:r>
            <a:endParaRPr lang="en-IN" dirty="0"/>
          </a:p>
        </p:txBody>
      </p:sp>
      <p:sp>
        <p:nvSpPr>
          <p:cNvPr id="22" name="Rectangle 21"/>
          <p:cNvSpPr/>
          <p:nvPr/>
        </p:nvSpPr>
        <p:spPr>
          <a:xfrm>
            <a:off x="5926931" y="3294856"/>
            <a:ext cx="15240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smtClean="0"/>
              <a:t>Plant or Process</a:t>
            </a:r>
            <a:endParaRPr lang="en-IN" dirty="0"/>
          </a:p>
        </p:txBody>
      </p:sp>
      <p:sp>
        <p:nvSpPr>
          <p:cNvPr id="23" name="Rectangle 22"/>
          <p:cNvSpPr/>
          <p:nvPr/>
        </p:nvSpPr>
        <p:spPr>
          <a:xfrm>
            <a:off x="7831931" y="4666456"/>
            <a:ext cx="10668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smtClean="0"/>
              <a:t>Sensor</a:t>
            </a:r>
            <a:endParaRPr lang="en-IN" dirty="0"/>
          </a:p>
        </p:txBody>
      </p:sp>
      <p:sp>
        <p:nvSpPr>
          <p:cNvPr id="25" name="Rectangle 24"/>
          <p:cNvSpPr/>
          <p:nvPr/>
        </p:nvSpPr>
        <p:spPr>
          <a:xfrm>
            <a:off x="7603331" y="5657056"/>
            <a:ext cx="1524000" cy="685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smtClean="0"/>
              <a:t>Signal Conditioner</a:t>
            </a:r>
            <a:endParaRPr lang="en-IN" dirty="0"/>
          </a:p>
        </p:txBody>
      </p:sp>
      <p:sp>
        <p:nvSpPr>
          <p:cNvPr id="27" name="Rectangle 26"/>
          <p:cNvSpPr/>
          <p:nvPr/>
        </p:nvSpPr>
        <p:spPr>
          <a:xfrm>
            <a:off x="3031331" y="5657056"/>
            <a:ext cx="1524000" cy="685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smtClean="0"/>
              <a:t>Feedback Network</a:t>
            </a:r>
            <a:endParaRPr lang="en-IN" dirty="0"/>
          </a:p>
        </p:txBody>
      </p:sp>
      <p:sp>
        <p:nvSpPr>
          <p:cNvPr id="28" name="Oval 27"/>
          <p:cNvSpPr/>
          <p:nvPr/>
        </p:nvSpPr>
        <p:spPr>
          <a:xfrm>
            <a:off x="897731" y="3371056"/>
            <a:ext cx="838200" cy="762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cxnSp>
        <p:nvCxnSpPr>
          <p:cNvPr id="30" name="Straight Arrow Connector 29"/>
          <p:cNvCxnSpPr>
            <a:endCxn id="28" idx="2"/>
          </p:cNvCxnSpPr>
          <p:nvPr/>
        </p:nvCxnSpPr>
        <p:spPr>
          <a:xfrm>
            <a:off x="364331" y="3752056"/>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8" idx="6"/>
            <a:endCxn id="16" idx="1"/>
          </p:cNvCxnSpPr>
          <p:nvPr/>
        </p:nvCxnSpPr>
        <p:spPr>
          <a:xfrm>
            <a:off x="1735931" y="3752056"/>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16" idx="3"/>
            <a:endCxn id="20" idx="1"/>
          </p:cNvCxnSpPr>
          <p:nvPr/>
        </p:nvCxnSpPr>
        <p:spPr>
          <a:xfrm>
            <a:off x="3412331" y="3752056"/>
            <a:ext cx="457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20" idx="3"/>
            <a:endCxn id="22" idx="1"/>
          </p:cNvCxnSpPr>
          <p:nvPr/>
        </p:nvCxnSpPr>
        <p:spPr>
          <a:xfrm>
            <a:off x="5393531" y="3752056"/>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22" idx="3"/>
          </p:cNvCxnSpPr>
          <p:nvPr/>
        </p:nvCxnSpPr>
        <p:spPr>
          <a:xfrm>
            <a:off x="7450931" y="3752056"/>
            <a:ext cx="2133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a:endCxn id="23" idx="0"/>
          </p:cNvCxnSpPr>
          <p:nvPr/>
        </p:nvCxnSpPr>
        <p:spPr>
          <a:xfrm rot="5400000">
            <a:off x="7908925" y="4209256"/>
            <a:ext cx="913606" cy="7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23" idx="2"/>
            <a:endCxn id="25" idx="0"/>
          </p:cNvCxnSpPr>
          <p:nvPr/>
        </p:nvCxnSpPr>
        <p:spPr>
          <a:xfrm rot="5400000">
            <a:off x="8098631" y="5390356"/>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25" idx="1"/>
            <a:endCxn id="27" idx="3"/>
          </p:cNvCxnSpPr>
          <p:nvPr/>
        </p:nvCxnSpPr>
        <p:spPr>
          <a:xfrm rot="10800000">
            <a:off x="4555331" y="5999956"/>
            <a:ext cx="3048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2" name="Elbow Connector 81"/>
          <p:cNvCxnSpPr>
            <a:stCxn id="27" idx="1"/>
            <a:endCxn id="28" idx="4"/>
          </p:cNvCxnSpPr>
          <p:nvPr/>
        </p:nvCxnSpPr>
        <p:spPr>
          <a:xfrm rot="10800000">
            <a:off x="1316831" y="4133056"/>
            <a:ext cx="1714500" cy="1866900"/>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89" name="Straight Connector 88"/>
          <p:cNvCxnSpPr>
            <a:stCxn id="28" idx="1"/>
            <a:endCxn id="28" idx="5"/>
          </p:cNvCxnSpPr>
          <p:nvPr/>
        </p:nvCxnSpPr>
        <p:spPr>
          <a:xfrm rot="16200000" flipH="1">
            <a:off x="1047423" y="3455708"/>
            <a:ext cx="538816" cy="592696"/>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a:stCxn id="28" idx="7"/>
            <a:endCxn id="28" idx="3"/>
          </p:cNvCxnSpPr>
          <p:nvPr/>
        </p:nvCxnSpPr>
        <p:spPr>
          <a:xfrm rot="16200000" flipH="1" flipV="1">
            <a:off x="1047423" y="3455708"/>
            <a:ext cx="538816" cy="592696"/>
          </a:xfrm>
          <a:prstGeom prst="line">
            <a:avLst/>
          </a:prstGeom>
        </p:spPr>
        <p:style>
          <a:lnRef idx="2">
            <a:schemeClr val="dk1"/>
          </a:lnRef>
          <a:fillRef idx="0">
            <a:schemeClr val="dk1"/>
          </a:fillRef>
          <a:effectRef idx="1">
            <a:schemeClr val="dk1"/>
          </a:effectRef>
          <a:fontRef idx="minor">
            <a:schemeClr val="tx1"/>
          </a:fontRef>
        </p:style>
      </p:cxnSp>
      <p:sp>
        <p:nvSpPr>
          <p:cNvPr id="92" name="TextBox 91"/>
          <p:cNvSpPr txBox="1"/>
          <p:nvPr/>
        </p:nvSpPr>
        <p:spPr>
          <a:xfrm>
            <a:off x="0" y="3218656"/>
            <a:ext cx="1126331" cy="1015663"/>
          </a:xfrm>
          <a:prstGeom prst="rect">
            <a:avLst/>
          </a:prstGeom>
          <a:noFill/>
        </p:spPr>
        <p:txBody>
          <a:bodyPr wrap="square" rtlCol="0">
            <a:spAutoFit/>
          </a:bodyPr>
          <a:lstStyle/>
          <a:p>
            <a:r>
              <a:rPr lang="en-IN" dirty="0" smtClean="0"/>
              <a:t>Input (R)</a:t>
            </a:r>
          </a:p>
          <a:p>
            <a:r>
              <a:rPr lang="en-IN" dirty="0" smtClean="0"/>
              <a:t>+</a:t>
            </a:r>
          </a:p>
          <a:p>
            <a:r>
              <a:rPr lang="en-IN" dirty="0" smtClean="0"/>
              <a:t>Set point</a:t>
            </a:r>
            <a:endParaRPr lang="en-IN" dirty="0"/>
          </a:p>
        </p:txBody>
      </p:sp>
      <p:sp>
        <p:nvSpPr>
          <p:cNvPr id="93" name="TextBox 92"/>
          <p:cNvSpPr txBox="1"/>
          <p:nvPr/>
        </p:nvSpPr>
        <p:spPr>
          <a:xfrm>
            <a:off x="1354931" y="4437856"/>
            <a:ext cx="324128" cy="707886"/>
          </a:xfrm>
          <a:prstGeom prst="rect">
            <a:avLst/>
          </a:prstGeom>
          <a:noFill/>
        </p:spPr>
        <p:txBody>
          <a:bodyPr wrap="none" rtlCol="0">
            <a:spAutoFit/>
          </a:bodyPr>
          <a:lstStyle/>
          <a:p>
            <a:r>
              <a:rPr lang="en-IN" dirty="0" smtClean="0"/>
              <a:t>B</a:t>
            </a:r>
          </a:p>
          <a:p>
            <a:r>
              <a:rPr lang="en-IN" dirty="0" smtClean="0"/>
              <a:t>-</a:t>
            </a:r>
            <a:endParaRPr lang="en-IN" dirty="0"/>
          </a:p>
        </p:txBody>
      </p:sp>
      <p:sp>
        <p:nvSpPr>
          <p:cNvPr id="94" name="TextBox 93"/>
          <p:cNvSpPr txBox="1"/>
          <p:nvPr/>
        </p:nvSpPr>
        <p:spPr>
          <a:xfrm>
            <a:off x="1583531" y="3294856"/>
            <a:ext cx="941359" cy="400110"/>
          </a:xfrm>
          <a:prstGeom prst="rect">
            <a:avLst/>
          </a:prstGeom>
          <a:noFill/>
        </p:spPr>
        <p:txBody>
          <a:bodyPr wrap="square" rtlCol="0">
            <a:spAutoFit/>
          </a:bodyPr>
          <a:lstStyle/>
          <a:p>
            <a:r>
              <a:rPr lang="en-IN" dirty="0" smtClean="0"/>
              <a:t>error</a:t>
            </a:r>
            <a:endParaRPr lang="en-IN" dirty="0"/>
          </a:p>
        </p:txBody>
      </p:sp>
      <p:sp>
        <p:nvSpPr>
          <p:cNvPr id="95" name="TextBox 94"/>
          <p:cNvSpPr txBox="1"/>
          <p:nvPr/>
        </p:nvSpPr>
        <p:spPr>
          <a:xfrm>
            <a:off x="1507331" y="3980656"/>
            <a:ext cx="795411" cy="400110"/>
          </a:xfrm>
          <a:prstGeom prst="rect">
            <a:avLst/>
          </a:prstGeom>
          <a:noFill/>
        </p:spPr>
        <p:txBody>
          <a:bodyPr wrap="none" rtlCol="0">
            <a:spAutoFit/>
          </a:bodyPr>
          <a:lstStyle/>
          <a:p>
            <a:r>
              <a:rPr lang="en-IN" dirty="0" smtClean="0"/>
              <a:t>E=R-B</a:t>
            </a:r>
            <a:endParaRPr lang="en-IN" dirty="0"/>
          </a:p>
        </p:txBody>
      </p:sp>
      <p:cxnSp>
        <p:nvCxnSpPr>
          <p:cNvPr id="97" name="Straight Arrow Connector 96"/>
          <p:cNvCxnSpPr/>
          <p:nvPr/>
        </p:nvCxnSpPr>
        <p:spPr>
          <a:xfrm rot="5400000">
            <a:off x="6003131" y="3142456"/>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8" name="Straight Arrow Connector 97"/>
          <p:cNvCxnSpPr/>
          <p:nvPr/>
        </p:nvCxnSpPr>
        <p:spPr>
          <a:xfrm rot="5400000">
            <a:off x="6307137" y="3141662"/>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a:xfrm rot="5400000">
            <a:off x="6688137" y="3141662"/>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p:nvPr/>
        </p:nvCxnSpPr>
        <p:spPr>
          <a:xfrm rot="5400000">
            <a:off x="6992937" y="3141662"/>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850731" y="2609056"/>
            <a:ext cx="1820050" cy="400110"/>
          </a:xfrm>
          <a:prstGeom prst="rect">
            <a:avLst/>
          </a:prstGeom>
          <a:noFill/>
        </p:spPr>
        <p:txBody>
          <a:bodyPr wrap="none" rtlCol="0">
            <a:spAutoFit/>
          </a:bodyPr>
          <a:lstStyle/>
          <a:p>
            <a:r>
              <a:rPr lang="en-IN" dirty="0" smtClean="0"/>
              <a:t>Disturbance (N)</a:t>
            </a:r>
            <a:endParaRPr lang="en-IN" dirty="0"/>
          </a:p>
        </p:txBody>
      </p:sp>
      <p:sp>
        <p:nvSpPr>
          <p:cNvPr id="106" name="TextBox 105"/>
          <p:cNvSpPr txBox="1"/>
          <p:nvPr/>
        </p:nvSpPr>
        <p:spPr>
          <a:xfrm>
            <a:off x="8670131" y="3294856"/>
            <a:ext cx="2336075" cy="1184940"/>
          </a:xfrm>
          <a:prstGeom prst="rect">
            <a:avLst/>
          </a:prstGeom>
          <a:noFill/>
        </p:spPr>
        <p:txBody>
          <a:bodyPr wrap="square" rtlCol="0">
            <a:spAutoFit/>
          </a:bodyPr>
          <a:lstStyle/>
          <a:p>
            <a:r>
              <a:rPr lang="en-IN" dirty="0" smtClean="0"/>
              <a:t>Output (C) </a:t>
            </a:r>
          </a:p>
          <a:p>
            <a:endParaRPr lang="en-IN" sz="1100" dirty="0" smtClean="0"/>
          </a:p>
          <a:p>
            <a:r>
              <a:rPr lang="en-IN" dirty="0" smtClean="0"/>
              <a:t>Controlled </a:t>
            </a:r>
          </a:p>
          <a:p>
            <a:r>
              <a:rPr lang="en-IN" dirty="0" smtClean="0"/>
              <a:t>Variable</a:t>
            </a:r>
            <a:endParaRPr lang="en-IN" dirty="0"/>
          </a:p>
        </p:txBody>
      </p:sp>
      <p:sp>
        <p:nvSpPr>
          <p:cNvPr id="109" name="TextBox 108"/>
          <p:cNvSpPr txBox="1"/>
          <p:nvPr/>
        </p:nvSpPr>
        <p:spPr>
          <a:xfrm>
            <a:off x="2409568" y="6628546"/>
            <a:ext cx="1231363" cy="400110"/>
          </a:xfrm>
          <a:prstGeom prst="rect">
            <a:avLst/>
          </a:prstGeom>
          <a:noFill/>
        </p:spPr>
        <p:txBody>
          <a:bodyPr wrap="none" rtlCol="0">
            <a:spAutoFit/>
          </a:bodyPr>
          <a:lstStyle/>
          <a:p>
            <a:r>
              <a:rPr lang="en-IN" dirty="0" smtClean="0"/>
              <a:t>Controller</a:t>
            </a:r>
            <a:endParaRPr lang="en-IN" dirty="0"/>
          </a:p>
        </p:txBody>
      </p:sp>
      <p:sp>
        <p:nvSpPr>
          <p:cNvPr id="110" name="TextBox 109"/>
          <p:cNvSpPr txBox="1"/>
          <p:nvPr/>
        </p:nvSpPr>
        <p:spPr>
          <a:xfrm flipH="1">
            <a:off x="7374731" y="6647656"/>
            <a:ext cx="2209800" cy="400110"/>
          </a:xfrm>
          <a:prstGeom prst="rect">
            <a:avLst/>
          </a:prstGeom>
          <a:noFill/>
        </p:spPr>
        <p:txBody>
          <a:bodyPr wrap="square" rtlCol="0">
            <a:spAutoFit/>
          </a:bodyPr>
          <a:lstStyle/>
          <a:p>
            <a:r>
              <a:rPr lang="en-IN" dirty="0" smtClean="0"/>
              <a:t>Measuring System</a:t>
            </a:r>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Thermocouple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893647"/>
          </a:xfrm>
          <a:prstGeom prst="rect">
            <a:avLst/>
          </a:prstGeom>
        </p:spPr>
        <p:txBody>
          <a:bodyPr wrap="square">
            <a:spAutoFit/>
          </a:bodyPr>
          <a:lstStyle/>
          <a:p>
            <a:pPr algn="just"/>
            <a:r>
              <a:rPr lang="en-US" sz="2600" b="1" dirty="0" smtClean="0">
                <a:latin typeface="Calibri" pitchFamily="34" charset="0"/>
                <a:cs typeface="Calibri" pitchFamily="34" charset="0"/>
              </a:rPr>
              <a:t>5) </a:t>
            </a: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	If the Seeback emf produced by the two metals A and B at junction temperature T</a:t>
            </a:r>
            <a:r>
              <a:rPr lang="en-US" sz="2600" b="1" baseline="-25000" dirty="0" smtClean="0">
                <a:latin typeface="Calibri" pitchFamily="34" charset="0"/>
                <a:cs typeface="Calibri" pitchFamily="34" charset="0"/>
              </a:rPr>
              <a:t>1</a:t>
            </a:r>
            <a:r>
              <a:rPr lang="en-US" sz="2600" b="1" dirty="0" smtClean="0">
                <a:latin typeface="Calibri" pitchFamily="34" charset="0"/>
                <a:cs typeface="Calibri" pitchFamily="34" charset="0"/>
              </a:rPr>
              <a:t> and T</a:t>
            </a:r>
            <a:r>
              <a:rPr lang="en-US" sz="2600" b="1" baseline="-25000" dirty="0" smtClean="0">
                <a:latin typeface="Calibri" pitchFamily="34" charset="0"/>
                <a:cs typeface="Calibri" pitchFamily="34" charset="0"/>
              </a:rPr>
              <a:t>2</a:t>
            </a:r>
            <a:r>
              <a:rPr lang="en-US" sz="2600" b="1" dirty="0" smtClean="0">
                <a:latin typeface="Calibri" pitchFamily="34" charset="0"/>
                <a:cs typeface="Calibri" pitchFamily="34" charset="0"/>
              </a:rPr>
              <a:t> is E</a:t>
            </a:r>
            <a:r>
              <a:rPr lang="en-US" sz="2600" b="1" baseline="-25000" dirty="0" smtClean="0">
                <a:latin typeface="Calibri" pitchFamily="34" charset="0"/>
                <a:cs typeface="Calibri" pitchFamily="34" charset="0"/>
              </a:rPr>
              <a:t>1</a:t>
            </a:r>
            <a:r>
              <a:rPr lang="en-US" sz="2600" b="1" dirty="0" smtClean="0">
                <a:latin typeface="Calibri" pitchFamily="34" charset="0"/>
                <a:cs typeface="Calibri" pitchFamily="34" charset="0"/>
              </a:rPr>
              <a:t> and that C at junction temperature T</a:t>
            </a:r>
            <a:r>
              <a:rPr lang="en-US" sz="2600" b="1" baseline="-25000" dirty="0" smtClean="0">
                <a:latin typeface="Calibri" pitchFamily="34" charset="0"/>
                <a:cs typeface="Calibri" pitchFamily="34" charset="0"/>
              </a:rPr>
              <a:t>2</a:t>
            </a:r>
            <a:r>
              <a:rPr lang="en-US" sz="2600" b="1" dirty="0" smtClean="0">
                <a:latin typeface="Calibri" pitchFamily="34" charset="0"/>
                <a:cs typeface="Calibri" pitchFamily="34" charset="0"/>
              </a:rPr>
              <a:t> and T</a:t>
            </a:r>
            <a:r>
              <a:rPr lang="en-US" sz="2600" b="1" baseline="-25000" dirty="0" smtClean="0">
                <a:latin typeface="Calibri" pitchFamily="34" charset="0"/>
                <a:cs typeface="Calibri" pitchFamily="34" charset="0"/>
              </a:rPr>
              <a:t>3</a:t>
            </a:r>
            <a:r>
              <a:rPr lang="en-US" sz="2600" b="1" dirty="0" smtClean="0">
                <a:latin typeface="Calibri" pitchFamily="34" charset="0"/>
                <a:cs typeface="Calibri" pitchFamily="34" charset="0"/>
              </a:rPr>
              <a:t> is E</a:t>
            </a:r>
            <a:r>
              <a:rPr lang="en-US" sz="2600" b="1" baseline="-25000" dirty="0" smtClean="0">
                <a:latin typeface="Calibri" pitchFamily="34" charset="0"/>
                <a:cs typeface="Calibri" pitchFamily="34" charset="0"/>
              </a:rPr>
              <a:t>2</a:t>
            </a:r>
            <a:r>
              <a:rPr lang="en-US" sz="2600" b="1" dirty="0" smtClean="0">
                <a:latin typeface="Calibri" pitchFamily="34" charset="0"/>
                <a:cs typeface="Calibri" pitchFamily="34" charset="0"/>
              </a:rPr>
              <a:t>, then the emf of the thermocouple made up of metals A and B, having junction temperatures T</a:t>
            </a:r>
            <a:r>
              <a:rPr lang="en-US" sz="2600" b="1" baseline="-25000" dirty="0" smtClean="0">
                <a:latin typeface="Calibri" pitchFamily="34" charset="0"/>
                <a:cs typeface="Calibri" pitchFamily="34" charset="0"/>
              </a:rPr>
              <a:t>1</a:t>
            </a:r>
            <a:r>
              <a:rPr lang="en-US" sz="2600" b="1" dirty="0" smtClean="0">
                <a:latin typeface="Calibri" pitchFamily="34" charset="0"/>
                <a:cs typeface="Calibri" pitchFamily="34" charset="0"/>
              </a:rPr>
              <a:t> and T</a:t>
            </a:r>
            <a:r>
              <a:rPr lang="en-US" sz="2600" b="1" baseline="-25000" dirty="0" smtClean="0">
                <a:latin typeface="Calibri" pitchFamily="34" charset="0"/>
                <a:cs typeface="Calibri" pitchFamily="34" charset="0"/>
              </a:rPr>
              <a:t>2</a:t>
            </a:r>
            <a:r>
              <a:rPr lang="en-US" sz="2600" b="1" dirty="0" smtClean="0">
                <a:latin typeface="Calibri" pitchFamily="34" charset="0"/>
                <a:cs typeface="Calibri" pitchFamily="34" charset="0"/>
              </a:rPr>
              <a:t> is E</a:t>
            </a:r>
            <a:r>
              <a:rPr lang="en-US" sz="2600" b="1" baseline="-25000" dirty="0" smtClean="0">
                <a:latin typeface="Calibri" pitchFamily="34" charset="0"/>
                <a:cs typeface="Calibri" pitchFamily="34" charset="0"/>
              </a:rPr>
              <a:t>1 </a:t>
            </a:r>
            <a:r>
              <a:rPr lang="en-US" sz="2600" b="1" dirty="0" smtClean="0">
                <a:latin typeface="Calibri" pitchFamily="34" charset="0"/>
                <a:cs typeface="Calibri" pitchFamily="34" charset="0"/>
              </a:rPr>
              <a:t>+ E</a:t>
            </a:r>
            <a:r>
              <a:rPr lang="en-US" sz="2600" b="1" baseline="-25000" dirty="0" smtClean="0">
                <a:latin typeface="Calibri" pitchFamily="34" charset="0"/>
                <a:cs typeface="Calibri" pitchFamily="34" charset="0"/>
              </a:rPr>
              <a:t>2.</a:t>
            </a:r>
            <a:endParaRPr lang="en-US" sz="2600" b="1" dirty="0" smtClean="0">
              <a:latin typeface="Calibri" pitchFamily="34" charset="0"/>
              <a:cs typeface="Calibri" pitchFamily="34" charset="0"/>
            </a:endParaRPr>
          </a:p>
          <a:p>
            <a:pPr marL="514350" indent="-514350" algn="just">
              <a:buFont typeface="+mj-lt"/>
              <a:buAutoNum type="arabicPeriod"/>
            </a:pPr>
            <a:endParaRPr lang="en-US" sz="26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40</a:t>
            </a:fld>
            <a:endParaRPr lang="en-US" sz="2000" b="1" dirty="0">
              <a:solidFill>
                <a:srgbClr val="FF0000"/>
              </a:solidFill>
            </a:endParaRPr>
          </a:p>
        </p:txBody>
      </p:sp>
      <p:pic>
        <p:nvPicPr>
          <p:cNvPr id="58370" name="Picture 2"/>
          <p:cNvPicPr>
            <a:picLocks noChangeAspect="1" noChangeArrowheads="1"/>
          </p:cNvPicPr>
          <p:nvPr/>
        </p:nvPicPr>
        <p:blipFill>
          <a:blip r:embed="rId2"/>
          <a:srcRect/>
          <a:stretch>
            <a:fillRect/>
          </a:stretch>
        </p:blipFill>
        <p:spPr bwMode="auto">
          <a:xfrm>
            <a:off x="0" y="1618456"/>
            <a:ext cx="10329863" cy="1885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Thermocouple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3293209"/>
          </a:xfrm>
          <a:prstGeom prst="rect">
            <a:avLst/>
          </a:prstGeom>
        </p:spPr>
        <p:txBody>
          <a:bodyPr wrap="square">
            <a:spAutoFit/>
          </a:bodyPr>
          <a:lstStyle/>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	</a:t>
            </a:r>
          </a:p>
          <a:p>
            <a:pPr marL="514350" indent="-514350" algn="just">
              <a:buFont typeface="+mj-lt"/>
              <a:buAutoNum type="arabicPeriod"/>
            </a:pPr>
            <a:endParaRPr lang="en-US" sz="26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41</a:t>
            </a:fld>
            <a:endParaRPr lang="en-US" sz="2000" b="1" dirty="0">
              <a:solidFill>
                <a:srgbClr val="FF0000"/>
              </a:solidFill>
            </a:endParaRPr>
          </a:p>
        </p:txBody>
      </p:sp>
      <p:graphicFrame>
        <p:nvGraphicFramePr>
          <p:cNvPr id="11" name="Table 10"/>
          <p:cNvGraphicFramePr>
            <a:graphicFrameLocks noGrp="1"/>
          </p:cNvGraphicFramePr>
          <p:nvPr/>
        </p:nvGraphicFramePr>
        <p:xfrm>
          <a:off x="364330" y="1304131"/>
          <a:ext cx="9677400" cy="4297680"/>
        </p:xfrm>
        <a:graphic>
          <a:graphicData uri="http://schemas.openxmlformats.org/drawingml/2006/table">
            <a:tbl>
              <a:tblPr firstRow="1" bandRow="1">
                <a:tableStyleId>{5940675A-B579-460E-94D1-54222C63F5DA}</a:tableStyleId>
              </a:tblPr>
              <a:tblGrid>
                <a:gridCol w="805053"/>
                <a:gridCol w="2395348"/>
                <a:gridCol w="1981200"/>
                <a:gridCol w="1295400"/>
                <a:gridCol w="3200399"/>
              </a:tblGrid>
              <a:tr h="370840">
                <a:tc>
                  <a:txBody>
                    <a:bodyPr/>
                    <a:lstStyle/>
                    <a:p>
                      <a:r>
                        <a:rPr lang="en-IN" dirty="0" smtClean="0"/>
                        <a:t>Type</a:t>
                      </a:r>
                      <a:endParaRPr lang="en-IN" dirty="0"/>
                    </a:p>
                  </a:txBody>
                  <a:tcPr/>
                </a:tc>
                <a:tc>
                  <a:txBody>
                    <a:bodyPr/>
                    <a:lstStyle/>
                    <a:p>
                      <a:r>
                        <a:rPr lang="en-IN" dirty="0" smtClean="0"/>
                        <a:t>Materials</a:t>
                      </a:r>
                      <a:endParaRPr lang="en-IN" dirty="0"/>
                    </a:p>
                  </a:txBody>
                  <a:tcPr/>
                </a:tc>
                <a:tc>
                  <a:txBody>
                    <a:bodyPr/>
                    <a:lstStyle/>
                    <a:p>
                      <a:r>
                        <a:rPr lang="en-IN" dirty="0" smtClean="0"/>
                        <a:t>Normal Range</a:t>
                      </a:r>
                      <a:endParaRPr lang="en-IN" dirty="0"/>
                    </a:p>
                  </a:txBody>
                  <a:tcPr/>
                </a:tc>
                <a:tc>
                  <a:txBody>
                    <a:bodyPr/>
                    <a:lstStyle/>
                    <a:p>
                      <a:r>
                        <a:rPr lang="en-IN" dirty="0" smtClean="0"/>
                        <a:t>Sensitivity (µV/</a:t>
                      </a:r>
                      <a:r>
                        <a:rPr lang="en-IN" baseline="30000" dirty="0" err="1" smtClean="0"/>
                        <a:t>o</a:t>
                      </a:r>
                      <a:r>
                        <a:rPr lang="en-IN" dirty="0" err="1" smtClean="0"/>
                        <a:t>C</a:t>
                      </a:r>
                      <a:r>
                        <a:rPr lang="en-IN" dirty="0" smtClean="0"/>
                        <a:t>)</a:t>
                      </a:r>
                      <a:endParaRPr lang="en-IN" dirty="0"/>
                    </a:p>
                  </a:txBody>
                  <a:tcPr/>
                </a:tc>
                <a:tc>
                  <a:txBody>
                    <a:bodyPr/>
                    <a:lstStyle/>
                    <a:p>
                      <a:r>
                        <a:rPr lang="en-IN" dirty="0" smtClean="0"/>
                        <a:t>Comment</a:t>
                      </a:r>
                      <a:endParaRPr lang="en-IN" dirty="0"/>
                    </a:p>
                  </a:txBody>
                  <a:tcPr/>
                </a:tc>
              </a:tr>
              <a:tr h="370840">
                <a:tc>
                  <a:txBody>
                    <a:bodyPr/>
                    <a:lstStyle/>
                    <a:p>
                      <a:r>
                        <a:rPr lang="en-IN" dirty="0" smtClean="0"/>
                        <a:t>J </a:t>
                      </a:r>
                      <a:endParaRPr lang="en-IN" dirty="0"/>
                    </a:p>
                  </a:txBody>
                  <a:tcPr/>
                </a:tc>
                <a:tc>
                  <a:txBody>
                    <a:bodyPr/>
                    <a:lstStyle/>
                    <a:p>
                      <a:r>
                        <a:rPr lang="en-IN" dirty="0" smtClean="0"/>
                        <a:t>Iron-</a:t>
                      </a:r>
                      <a:r>
                        <a:rPr lang="en-IN" dirty="0" err="1" smtClean="0"/>
                        <a:t>Constanton</a:t>
                      </a:r>
                      <a:endParaRPr lang="en-IN" dirty="0"/>
                    </a:p>
                  </a:txBody>
                  <a:tcPr/>
                </a:tc>
                <a:tc>
                  <a:txBody>
                    <a:bodyPr/>
                    <a:lstStyle/>
                    <a:p>
                      <a:r>
                        <a:rPr lang="en-IN" dirty="0" smtClean="0"/>
                        <a:t>-190</a:t>
                      </a:r>
                      <a:r>
                        <a:rPr lang="en-IN" baseline="30000" dirty="0" smtClean="0"/>
                        <a:t>o</a:t>
                      </a:r>
                      <a:r>
                        <a:rPr lang="en-IN" dirty="0" smtClean="0"/>
                        <a:t>C</a:t>
                      </a:r>
                      <a:r>
                        <a:rPr lang="en-IN" baseline="0" dirty="0" smtClean="0"/>
                        <a:t> to 760</a:t>
                      </a:r>
                      <a:r>
                        <a:rPr lang="en-IN" baseline="30000" dirty="0" smtClean="0"/>
                        <a:t>o</a:t>
                      </a:r>
                      <a:r>
                        <a:rPr lang="en-IN" baseline="0" dirty="0" smtClean="0"/>
                        <a:t>C</a:t>
                      </a:r>
                      <a:endParaRPr lang="en-IN" dirty="0"/>
                    </a:p>
                  </a:txBody>
                  <a:tcPr/>
                </a:tc>
                <a:tc>
                  <a:txBody>
                    <a:bodyPr/>
                    <a:lstStyle/>
                    <a:p>
                      <a:r>
                        <a:rPr lang="en-IN" dirty="0" smtClean="0"/>
                        <a:t>50</a:t>
                      </a:r>
                      <a:endParaRPr lang="en-IN" dirty="0"/>
                    </a:p>
                  </a:txBody>
                  <a:tcPr/>
                </a:tc>
                <a:tc>
                  <a:txBody>
                    <a:bodyPr/>
                    <a:lstStyle/>
                    <a:p>
                      <a:r>
                        <a:rPr lang="en-IN" dirty="0" smtClean="0"/>
                        <a:t>Most widely used in industry</a:t>
                      </a:r>
                      <a:endParaRPr lang="en-IN" dirty="0"/>
                    </a:p>
                  </a:txBody>
                  <a:tcPr/>
                </a:tc>
              </a:tr>
              <a:tr h="370840">
                <a:tc>
                  <a:txBody>
                    <a:bodyPr/>
                    <a:lstStyle/>
                    <a:p>
                      <a:r>
                        <a:rPr lang="en-IN" dirty="0" smtClean="0"/>
                        <a:t>T</a:t>
                      </a:r>
                      <a:endParaRPr lang="en-IN" dirty="0"/>
                    </a:p>
                  </a:txBody>
                  <a:tcPr/>
                </a:tc>
                <a:tc>
                  <a:txBody>
                    <a:bodyPr/>
                    <a:lstStyle/>
                    <a:p>
                      <a:r>
                        <a:rPr lang="en-IN" dirty="0" smtClean="0"/>
                        <a:t>Copper-</a:t>
                      </a:r>
                      <a:r>
                        <a:rPr lang="en-IN" dirty="0" err="1" smtClean="0"/>
                        <a:t>Constanton</a:t>
                      </a:r>
                      <a:endParaRPr lang="en-IN" dirty="0"/>
                    </a:p>
                  </a:txBody>
                  <a:tcPr/>
                </a:tc>
                <a:tc>
                  <a:txBody>
                    <a:bodyPr/>
                    <a:lstStyle/>
                    <a:p>
                      <a:r>
                        <a:rPr lang="en-IN" dirty="0" smtClean="0"/>
                        <a:t>-200</a:t>
                      </a:r>
                      <a:r>
                        <a:rPr lang="en-IN" baseline="30000" dirty="0" smtClean="0"/>
                        <a:t>o</a:t>
                      </a:r>
                      <a:r>
                        <a:rPr lang="en-IN" dirty="0" smtClean="0"/>
                        <a:t>C</a:t>
                      </a:r>
                      <a:r>
                        <a:rPr lang="en-IN" baseline="0" dirty="0" smtClean="0"/>
                        <a:t> to 370</a:t>
                      </a:r>
                      <a:r>
                        <a:rPr lang="en-IN" baseline="30000" dirty="0" smtClean="0"/>
                        <a:t>o</a:t>
                      </a:r>
                      <a:r>
                        <a:rPr lang="en-IN" baseline="0" dirty="0" smtClean="0"/>
                        <a:t>C</a:t>
                      </a:r>
                      <a:endParaRPr lang="en-IN" dirty="0"/>
                    </a:p>
                  </a:txBody>
                  <a:tcPr/>
                </a:tc>
                <a:tc>
                  <a:txBody>
                    <a:bodyPr/>
                    <a:lstStyle/>
                    <a:p>
                      <a:r>
                        <a:rPr lang="en-IN" dirty="0" smtClean="0"/>
                        <a:t>46</a:t>
                      </a:r>
                      <a:endParaRPr lang="en-IN" dirty="0"/>
                    </a:p>
                  </a:txBody>
                  <a:tcPr/>
                </a:tc>
                <a:tc>
                  <a:txBody>
                    <a:bodyPr/>
                    <a:lstStyle/>
                    <a:p>
                      <a:r>
                        <a:rPr lang="en-IN" dirty="0" smtClean="0"/>
                        <a:t>Used for negative temperature measurement</a:t>
                      </a:r>
                      <a:endParaRPr lang="en-IN" dirty="0"/>
                    </a:p>
                  </a:txBody>
                  <a:tcPr/>
                </a:tc>
              </a:tr>
              <a:tr h="370840">
                <a:tc>
                  <a:txBody>
                    <a:bodyPr/>
                    <a:lstStyle/>
                    <a:p>
                      <a:r>
                        <a:rPr lang="en-IN" dirty="0" smtClean="0"/>
                        <a:t>K</a:t>
                      </a:r>
                      <a:endParaRPr lang="en-IN" dirty="0"/>
                    </a:p>
                  </a:txBody>
                  <a:tcPr/>
                </a:tc>
                <a:tc>
                  <a:txBody>
                    <a:bodyPr/>
                    <a:lstStyle/>
                    <a:p>
                      <a:r>
                        <a:rPr lang="en-IN" dirty="0" err="1" smtClean="0"/>
                        <a:t>Chromel-Alumel</a:t>
                      </a:r>
                      <a:endParaRPr lang="en-IN" dirty="0"/>
                    </a:p>
                  </a:txBody>
                  <a:tcPr/>
                </a:tc>
                <a:tc>
                  <a:txBody>
                    <a:bodyPr/>
                    <a:lstStyle/>
                    <a:p>
                      <a:r>
                        <a:rPr lang="en-IN" dirty="0" smtClean="0"/>
                        <a:t>-190</a:t>
                      </a:r>
                      <a:r>
                        <a:rPr lang="en-IN" baseline="30000" dirty="0" smtClean="0"/>
                        <a:t>o</a:t>
                      </a:r>
                      <a:r>
                        <a:rPr lang="en-IN" dirty="0" smtClean="0"/>
                        <a:t>C</a:t>
                      </a:r>
                      <a:r>
                        <a:rPr lang="en-IN" baseline="0" dirty="0" smtClean="0"/>
                        <a:t> to 1260</a:t>
                      </a:r>
                      <a:r>
                        <a:rPr lang="en-IN" baseline="30000" dirty="0" smtClean="0"/>
                        <a:t>o</a:t>
                      </a:r>
                      <a:r>
                        <a:rPr lang="en-IN" baseline="0" dirty="0" smtClean="0"/>
                        <a:t>C</a:t>
                      </a:r>
                      <a:endParaRPr lang="en-IN" dirty="0"/>
                    </a:p>
                  </a:txBody>
                  <a:tcPr/>
                </a:tc>
                <a:tc>
                  <a:txBody>
                    <a:bodyPr/>
                    <a:lstStyle/>
                    <a:p>
                      <a:r>
                        <a:rPr lang="en-IN" dirty="0" smtClean="0"/>
                        <a:t>42</a:t>
                      </a:r>
                      <a:endParaRPr lang="en-IN" dirty="0"/>
                    </a:p>
                  </a:txBody>
                  <a:tcPr/>
                </a:tc>
                <a:tc>
                  <a:txBody>
                    <a:bodyPr/>
                    <a:lstStyle/>
                    <a:p>
                      <a:r>
                        <a:rPr lang="en-IN" dirty="0" smtClean="0"/>
                        <a:t>Used in non-reducing atmosphere</a:t>
                      </a:r>
                      <a:endParaRPr lang="en-IN" dirty="0"/>
                    </a:p>
                  </a:txBody>
                  <a:tcPr/>
                </a:tc>
              </a:tr>
              <a:tr h="370840">
                <a:tc>
                  <a:txBody>
                    <a:bodyPr/>
                    <a:lstStyle/>
                    <a:p>
                      <a:r>
                        <a:rPr lang="en-IN" dirty="0" smtClean="0"/>
                        <a:t>E</a:t>
                      </a:r>
                      <a:endParaRPr lang="en-IN" dirty="0"/>
                    </a:p>
                  </a:txBody>
                  <a:tcPr/>
                </a:tc>
                <a:tc>
                  <a:txBody>
                    <a:bodyPr/>
                    <a:lstStyle/>
                    <a:p>
                      <a:pPr marL="0" marR="0" indent="0" algn="l" defTabSz="1001634" rtl="0" eaLnBrk="1" fontAlgn="auto" latinLnBrk="0" hangingPunct="1">
                        <a:lnSpc>
                          <a:spcPct val="100000"/>
                        </a:lnSpc>
                        <a:spcBef>
                          <a:spcPts val="0"/>
                        </a:spcBef>
                        <a:spcAft>
                          <a:spcPts val="0"/>
                        </a:spcAft>
                        <a:buClrTx/>
                        <a:buSzTx/>
                        <a:buFontTx/>
                        <a:buNone/>
                        <a:tabLst/>
                        <a:defRPr/>
                      </a:pPr>
                      <a:r>
                        <a:rPr lang="en-IN" dirty="0" err="1" smtClean="0"/>
                        <a:t>Chromel-Constanton</a:t>
                      </a:r>
                      <a:endParaRPr lang="en-IN" dirty="0" smtClean="0"/>
                    </a:p>
                  </a:txBody>
                  <a:tcPr/>
                </a:tc>
                <a:tc>
                  <a:txBody>
                    <a:bodyPr/>
                    <a:lstStyle/>
                    <a:p>
                      <a:r>
                        <a:rPr lang="en-IN" dirty="0" smtClean="0"/>
                        <a:t>-100</a:t>
                      </a:r>
                      <a:r>
                        <a:rPr lang="en-IN" baseline="30000" dirty="0" smtClean="0"/>
                        <a:t>o</a:t>
                      </a:r>
                      <a:r>
                        <a:rPr lang="en-IN" dirty="0" smtClean="0"/>
                        <a:t>C</a:t>
                      </a:r>
                      <a:r>
                        <a:rPr lang="en-IN" baseline="0" dirty="0" smtClean="0"/>
                        <a:t> to 1260</a:t>
                      </a:r>
                      <a:r>
                        <a:rPr lang="en-IN" baseline="30000" dirty="0" smtClean="0"/>
                        <a:t>o</a:t>
                      </a:r>
                      <a:r>
                        <a:rPr lang="en-IN" baseline="0" dirty="0" smtClean="0"/>
                        <a:t>C</a:t>
                      </a:r>
                      <a:endParaRPr lang="en-IN" dirty="0"/>
                    </a:p>
                  </a:txBody>
                  <a:tcPr/>
                </a:tc>
                <a:tc>
                  <a:txBody>
                    <a:bodyPr/>
                    <a:lstStyle/>
                    <a:p>
                      <a:r>
                        <a:rPr lang="en-IN" dirty="0" smtClean="0"/>
                        <a:t>68</a:t>
                      </a:r>
                      <a:endParaRPr lang="en-IN" dirty="0"/>
                    </a:p>
                  </a:txBody>
                  <a:tcPr/>
                </a:tc>
                <a:tc>
                  <a:txBody>
                    <a:bodyPr/>
                    <a:lstStyle/>
                    <a:p>
                      <a:r>
                        <a:rPr lang="en-IN" dirty="0" smtClean="0"/>
                        <a:t>Highest sensitivity</a:t>
                      </a:r>
                      <a:endParaRPr lang="en-IN" dirty="0"/>
                    </a:p>
                  </a:txBody>
                  <a:tcPr/>
                </a:tc>
              </a:tr>
              <a:tr h="370840">
                <a:tc>
                  <a:txBody>
                    <a:bodyPr/>
                    <a:lstStyle/>
                    <a:p>
                      <a:r>
                        <a:rPr lang="en-IN" dirty="0" smtClean="0"/>
                        <a:t>S</a:t>
                      </a:r>
                      <a:endParaRPr lang="en-IN" dirty="0"/>
                    </a:p>
                  </a:txBody>
                  <a:tcPr/>
                </a:tc>
                <a:tc>
                  <a:txBody>
                    <a:bodyPr/>
                    <a:lstStyle/>
                    <a:p>
                      <a:r>
                        <a:rPr lang="en-IN" dirty="0" smtClean="0"/>
                        <a:t>90% Platinum</a:t>
                      </a:r>
                      <a:r>
                        <a:rPr lang="en-IN" baseline="0" dirty="0" smtClean="0"/>
                        <a:t> + 10% Rhodium platinum</a:t>
                      </a:r>
                      <a:endParaRPr lang="en-IN" dirty="0"/>
                    </a:p>
                  </a:txBody>
                  <a:tcPr/>
                </a:tc>
                <a:tc>
                  <a:txBody>
                    <a:bodyPr/>
                    <a:lstStyle/>
                    <a:p>
                      <a:r>
                        <a:rPr lang="en-IN" dirty="0" smtClean="0"/>
                        <a:t>0</a:t>
                      </a:r>
                      <a:r>
                        <a:rPr lang="en-IN" baseline="30000" dirty="0" smtClean="0"/>
                        <a:t>o</a:t>
                      </a:r>
                      <a:r>
                        <a:rPr lang="en-IN" dirty="0" smtClean="0"/>
                        <a:t>C</a:t>
                      </a:r>
                      <a:r>
                        <a:rPr lang="en-IN" baseline="0" dirty="0" smtClean="0"/>
                        <a:t> to 1500</a:t>
                      </a:r>
                      <a:r>
                        <a:rPr lang="en-IN" baseline="30000" dirty="0" smtClean="0"/>
                        <a:t>o</a:t>
                      </a:r>
                      <a:r>
                        <a:rPr lang="en-IN" baseline="0" dirty="0" smtClean="0"/>
                        <a:t>C</a:t>
                      </a:r>
                      <a:endParaRPr lang="en-IN" dirty="0"/>
                    </a:p>
                  </a:txBody>
                  <a:tcPr/>
                </a:tc>
                <a:tc>
                  <a:txBody>
                    <a:bodyPr/>
                    <a:lstStyle/>
                    <a:p>
                      <a:r>
                        <a:rPr lang="en-IN" dirty="0" smtClean="0"/>
                        <a:t>6</a:t>
                      </a:r>
                      <a:endParaRPr lang="en-IN" dirty="0"/>
                    </a:p>
                  </a:txBody>
                  <a:tcPr/>
                </a:tc>
                <a:tc rowSpan="2">
                  <a:txBody>
                    <a:bodyPr/>
                    <a:lstStyle/>
                    <a:p>
                      <a:r>
                        <a:rPr lang="en-IN" dirty="0" smtClean="0"/>
                        <a:t>Lowest sensitivity,</a:t>
                      </a:r>
                      <a:r>
                        <a:rPr lang="en-IN" baseline="0" dirty="0" smtClean="0"/>
                        <a:t> useful for high temperature measurement.</a:t>
                      </a:r>
                      <a:endParaRPr lang="en-IN" dirty="0"/>
                    </a:p>
                  </a:txBody>
                  <a:tcPr/>
                </a:tc>
              </a:tr>
              <a:tr h="370840">
                <a:tc>
                  <a:txBody>
                    <a:bodyPr/>
                    <a:lstStyle/>
                    <a:p>
                      <a:r>
                        <a:rPr lang="en-IN" dirty="0" smtClean="0"/>
                        <a:t>R</a:t>
                      </a:r>
                      <a:endParaRPr lang="en-IN" dirty="0"/>
                    </a:p>
                  </a:txBody>
                  <a:tcPr/>
                </a:tc>
                <a:tc>
                  <a:txBody>
                    <a:bodyPr/>
                    <a:lstStyle/>
                    <a:p>
                      <a:pPr marL="0" marR="0" indent="0" algn="l" defTabSz="1001634" rtl="0" eaLnBrk="1" fontAlgn="auto" latinLnBrk="0" hangingPunct="1">
                        <a:lnSpc>
                          <a:spcPct val="100000"/>
                        </a:lnSpc>
                        <a:spcBef>
                          <a:spcPts val="0"/>
                        </a:spcBef>
                        <a:spcAft>
                          <a:spcPts val="0"/>
                        </a:spcAft>
                        <a:buClrTx/>
                        <a:buSzTx/>
                        <a:buFontTx/>
                        <a:buNone/>
                        <a:tabLst/>
                        <a:defRPr/>
                      </a:pPr>
                      <a:r>
                        <a:rPr lang="en-IN" dirty="0" smtClean="0"/>
                        <a:t>87% Platinum</a:t>
                      </a:r>
                      <a:r>
                        <a:rPr lang="en-IN" baseline="0" dirty="0" smtClean="0"/>
                        <a:t> + 13% Rhodium platinum</a:t>
                      </a:r>
                      <a:endParaRPr lang="en-IN" dirty="0" smtClean="0"/>
                    </a:p>
                  </a:txBody>
                  <a:tcPr/>
                </a:tc>
                <a:tc>
                  <a:txBody>
                    <a:bodyPr/>
                    <a:lstStyle/>
                    <a:p>
                      <a:r>
                        <a:rPr lang="en-IN" dirty="0" smtClean="0"/>
                        <a:t>0</a:t>
                      </a:r>
                      <a:r>
                        <a:rPr lang="en-IN" baseline="30000" dirty="0" smtClean="0"/>
                        <a:t>o</a:t>
                      </a:r>
                      <a:r>
                        <a:rPr lang="en-IN" dirty="0" smtClean="0"/>
                        <a:t>C</a:t>
                      </a:r>
                      <a:r>
                        <a:rPr lang="en-IN" baseline="0" dirty="0" smtClean="0"/>
                        <a:t> to 1500</a:t>
                      </a:r>
                      <a:r>
                        <a:rPr lang="en-IN" baseline="30000" dirty="0" smtClean="0"/>
                        <a:t>o</a:t>
                      </a:r>
                      <a:r>
                        <a:rPr lang="en-IN" baseline="0" dirty="0" smtClean="0"/>
                        <a:t>C</a:t>
                      </a:r>
                      <a:endParaRPr lang="en-IN" dirty="0"/>
                    </a:p>
                  </a:txBody>
                  <a:tcPr/>
                </a:tc>
                <a:tc>
                  <a:txBody>
                    <a:bodyPr/>
                    <a:lstStyle/>
                    <a:p>
                      <a:r>
                        <a:rPr lang="en-IN" dirty="0" smtClean="0"/>
                        <a:t>6</a:t>
                      </a:r>
                      <a:endParaRPr lang="en-IN" dirty="0"/>
                    </a:p>
                  </a:txBody>
                  <a:tcPr/>
                </a:tc>
                <a:tc vMerge="1">
                  <a:txBody>
                    <a:bodyPr/>
                    <a:lstStyle/>
                    <a:p>
                      <a:endParaRPr lang="en-IN" dirty="0"/>
                    </a:p>
                  </a:txBody>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Thermocouple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3293209"/>
          </a:xfrm>
          <a:prstGeom prst="rect">
            <a:avLst/>
          </a:prstGeom>
        </p:spPr>
        <p:txBody>
          <a:bodyPr wrap="square">
            <a:spAutoFit/>
          </a:bodyPr>
          <a:lstStyle/>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r>
              <a:rPr lang="en-US" sz="2600" b="1" dirty="0" smtClean="0">
                <a:latin typeface="Calibri" pitchFamily="34" charset="0"/>
                <a:cs typeface="Calibri" pitchFamily="34" charset="0"/>
              </a:rPr>
              <a:t>	</a:t>
            </a:r>
          </a:p>
          <a:p>
            <a:pPr marL="514350" indent="-514350" algn="just">
              <a:buFont typeface="+mj-lt"/>
              <a:buAutoNum type="arabicPeriod"/>
            </a:pPr>
            <a:endParaRPr lang="en-US" sz="26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42</a:t>
            </a:fld>
            <a:endParaRPr lang="en-US" sz="2000" b="1" dirty="0">
              <a:solidFill>
                <a:srgbClr val="FF0000"/>
              </a:solidFill>
            </a:endParaRPr>
          </a:p>
        </p:txBody>
      </p:sp>
      <p:graphicFrame>
        <p:nvGraphicFramePr>
          <p:cNvPr id="11" name="Table 10"/>
          <p:cNvGraphicFramePr>
            <a:graphicFrameLocks noGrp="1"/>
          </p:cNvGraphicFramePr>
          <p:nvPr/>
        </p:nvGraphicFramePr>
        <p:xfrm>
          <a:off x="364330" y="1304130"/>
          <a:ext cx="9296402" cy="4754880"/>
        </p:xfrm>
        <a:graphic>
          <a:graphicData uri="http://schemas.openxmlformats.org/drawingml/2006/table">
            <a:tbl>
              <a:tblPr firstRow="1" bandRow="1">
                <a:tableStyleId>{5940675A-B579-460E-94D1-54222C63F5DA}</a:tableStyleId>
              </a:tblPr>
              <a:tblGrid>
                <a:gridCol w="1752601"/>
                <a:gridCol w="3429000"/>
                <a:gridCol w="4114801"/>
              </a:tblGrid>
              <a:tr h="360000">
                <a:tc>
                  <a:txBody>
                    <a:bodyPr/>
                    <a:lstStyle/>
                    <a:p>
                      <a:pPr algn="ctr"/>
                      <a:endParaRPr lang="en-IN" dirty="0"/>
                    </a:p>
                  </a:txBody>
                  <a:tcPr/>
                </a:tc>
                <a:tc>
                  <a:txBody>
                    <a:bodyPr/>
                    <a:lstStyle/>
                    <a:p>
                      <a:pPr algn="ctr"/>
                      <a:r>
                        <a:rPr lang="en-IN" b="1" dirty="0" smtClean="0"/>
                        <a:t>Thermocouple</a:t>
                      </a:r>
                      <a:endParaRPr lang="en-IN" b="1" dirty="0"/>
                    </a:p>
                  </a:txBody>
                  <a:tcPr/>
                </a:tc>
                <a:tc>
                  <a:txBody>
                    <a:bodyPr/>
                    <a:lstStyle/>
                    <a:p>
                      <a:pPr algn="ctr"/>
                      <a:r>
                        <a:rPr lang="en-IN" b="1" dirty="0" smtClean="0"/>
                        <a:t>RTD</a:t>
                      </a:r>
                      <a:endParaRPr lang="en-IN" b="1" dirty="0"/>
                    </a:p>
                  </a:txBody>
                  <a:tcPr/>
                </a:tc>
              </a:tr>
              <a:tr h="360000">
                <a:tc>
                  <a:txBody>
                    <a:bodyPr/>
                    <a:lstStyle/>
                    <a:p>
                      <a:pPr algn="ctr"/>
                      <a:r>
                        <a:rPr lang="en-IN" b="1" dirty="0" smtClean="0"/>
                        <a:t>Advantages </a:t>
                      </a:r>
                      <a:endParaRPr lang="en-IN" b="1" dirty="0"/>
                    </a:p>
                  </a:txBody>
                  <a:tcPr/>
                </a:tc>
                <a:tc>
                  <a:txBody>
                    <a:bodyPr/>
                    <a:lstStyle/>
                    <a:p>
                      <a:pPr algn="ctr"/>
                      <a:r>
                        <a:rPr lang="en-IN" dirty="0" smtClean="0"/>
                        <a:t>Self powered </a:t>
                      </a:r>
                      <a:endParaRPr lang="en-IN" dirty="0"/>
                    </a:p>
                  </a:txBody>
                  <a:tcPr/>
                </a:tc>
                <a:tc>
                  <a:txBody>
                    <a:bodyPr/>
                    <a:lstStyle/>
                    <a:p>
                      <a:pPr algn="ctr"/>
                      <a:r>
                        <a:rPr lang="en-IN" dirty="0" smtClean="0"/>
                        <a:t>Most stable</a:t>
                      </a:r>
                      <a:endParaRPr lang="en-IN" dirty="0"/>
                    </a:p>
                  </a:txBody>
                  <a:tcPr/>
                </a:tc>
              </a:tr>
              <a:tr h="360000">
                <a:tc>
                  <a:txBody>
                    <a:bodyPr/>
                    <a:lstStyle/>
                    <a:p>
                      <a:pPr algn="ctr"/>
                      <a:endParaRPr lang="en-IN" b="1" dirty="0"/>
                    </a:p>
                  </a:txBody>
                  <a:tcPr/>
                </a:tc>
                <a:tc>
                  <a:txBody>
                    <a:bodyPr/>
                    <a:lstStyle/>
                    <a:p>
                      <a:pPr algn="ctr"/>
                      <a:r>
                        <a:rPr lang="en-IN" dirty="0" smtClean="0"/>
                        <a:t>Simple</a:t>
                      </a:r>
                      <a:endParaRPr lang="en-IN" dirty="0"/>
                    </a:p>
                  </a:txBody>
                  <a:tcPr/>
                </a:tc>
                <a:tc>
                  <a:txBody>
                    <a:bodyPr/>
                    <a:lstStyle/>
                    <a:p>
                      <a:pPr algn="ctr"/>
                      <a:r>
                        <a:rPr lang="en-IN" dirty="0" smtClean="0"/>
                        <a:t>Most accurate</a:t>
                      </a:r>
                      <a:endParaRPr lang="en-IN" dirty="0"/>
                    </a:p>
                  </a:txBody>
                  <a:tcPr/>
                </a:tc>
              </a:tr>
              <a:tr h="360000">
                <a:tc>
                  <a:txBody>
                    <a:bodyPr/>
                    <a:lstStyle/>
                    <a:p>
                      <a:pPr algn="ctr"/>
                      <a:endParaRPr lang="en-IN" b="1" dirty="0"/>
                    </a:p>
                  </a:txBody>
                  <a:tcPr/>
                </a:tc>
                <a:tc>
                  <a:txBody>
                    <a:bodyPr/>
                    <a:lstStyle/>
                    <a:p>
                      <a:pPr algn="ctr"/>
                      <a:r>
                        <a:rPr lang="en-IN" dirty="0" smtClean="0"/>
                        <a:t>Rugged</a:t>
                      </a:r>
                      <a:endParaRPr lang="en-IN" dirty="0"/>
                    </a:p>
                  </a:txBody>
                  <a:tcPr/>
                </a:tc>
                <a:tc>
                  <a:txBody>
                    <a:bodyPr/>
                    <a:lstStyle/>
                    <a:p>
                      <a:pPr algn="ctr"/>
                      <a:r>
                        <a:rPr lang="en-IN" dirty="0" smtClean="0"/>
                        <a:t>More linear than the thermocouple</a:t>
                      </a:r>
                      <a:endParaRPr lang="en-IN" dirty="0"/>
                    </a:p>
                  </a:txBody>
                  <a:tcPr/>
                </a:tc>
              </a:tr>
              <a:tr h="360000">
                <a:tc>
                  <a:txBody>
                    <a:bodyPr/>
                    <a:lstStyle/>
                    <a:p>
                      <a:pPr algn="ctr"/>
                      <a:endParaRPr lang="en-IN" b="1" dirty="0"/>
                    </a:p>
                  </a:txBody>
                  <a:tcPr/>
                </a:tc>
                <a:tc>
                  <a:txBody>
                    <a:bodyPr/>
                    <a:lstStyle/>
                    <a:p>
                      <a:pPr marL="0" marR="0" indent="0" algn="ctr" defTabSz="1001634" rtl="0" eaLnBrk="1" fontAlgn="auto" latinLnBrk="0" hangingPunct="1">
                        <a:lnSpc>
                          <a:spcPct val="100000"/>
                        </a:lnSpc>
                        <a:spcBef>
                          <a:spcPts val="0"/>
                        </a:spcBef>
                        <a:spcAft>
                          <a:spcPts val="0"/>
                        </a:spcAft>
                        <a:buClrTx/>
                        <a:buSzTx/>
                        <a:buFontTx/>
                        <a:buNone/>
                        <a:tabLst/>
                        <a:defRPr/>
                      </a:pPr>
                      <a:r>
                        <a:rPr lang="en-IN" dirty="0" smtClean="0"/>
                        <a:t>Inexpensive</a:t>
                      </a:r>
                    </a:p>
                  </a:txBody>
                  <a:tcPr/>
                </a:tc>
                <a:tc>
                  <a:txBody>
                    <a:bodyPr/>
                    <a:lstStyle/>
                    <a:p>
                      <a:pPr algn="ctr"/>
                      <a:endParaRPr lang="en-IN" dirty="0"/>
                    </a:p>
                  </a:txBody>
                  <a:tcPr/>
                </a:tc>
              </a:tr>
              <a:tr h="360000">
                <a:tc>
                  <a:txBody>
                    <a:bodyPr/>
                    <a:lstStyle/>
                    <a:p>
                      <a:pPr algn="ctr"/>
                      <a:endParaRPr lang="en-IN" b="1" dirty="0"/>
                    </a:p>
                  </a:txBody>
                  <a:tcPr/>
                </a:tc>
                <a:tc>
                  <a:txBody>
                    <a:bodyPr/>
                    <a:lstStyle/>
                    <a:p>
                      <a:pPr algn="ctr"/>
                      <a:r>
                        <a:rPr lang="en-IN" dirty="0" smtClean="0"/>
                        <a:t>Wide variety </a:t>
                      </a:r>
                      <a:endParaRPr lang="en-IN" dirty="0"/>
                    </a:p>
                  </a:txBody>
                  <a:tcPr/>
                </a:tc>
                <a:tc>
                  <a:txBody>
                    <a:bodyPr/>
                    <a:lstStyle/>
                    <a:p>
                      <a:pPr algn="ctr"/>
                      <a:endParaRPr lang="en-IN" dirty="0"/>
                    </a:p>
                  </a:txBody>
                  <a:tcPr/>
                </a:tc>
              </a:tr>
              <a:tr h="360000">
                <a:tc>
                  <a:txBody>
                    <a:bodyPr/>
                    <a:lstStyle/>
                    <a:p>
                      <a:pPr algn="ctr"/>
                      <a:endParaRPr lang="en-IN" b="1" dirty="0"/>
                    </a:p>
                  </a:txBody>
                  <a:tcPr/>
                </a:tc>
                <a:tc>
                  <a:txBody>
                    <a:bodyPr/>
                    <a:lstStyle/>
                    <a:p>
                      <a:pPr marL="0" marR="0" indent="0" algn="ctr" defTabSz="1001634" rtl="0" eaLnBrk="1" fontAlgn="auto" latinLnBrk="0" hangingPunct="1">
                        <a:lnSpc>
                          <a:spcPct val="100000"/>
                        </a:lnSpc>
                        <a:spcBef>
                          <a:spcPts val="0"/>
                        </a:spcBef>
                        <a:spcAft>
                          <a:spcPts val="0"/>
                        </a:spcAft>
                        <a:buClrTx/>
                        <a:buSzTx/>
                        <a:buFontTx/>
                        <a:buNone/>
                        <a:tabLst/>
                        <a:defRPr/>
                      </a:pPr>
                      <a:r>
                        <a:rPr lang="en-IN" dirty="0" smtClean="0"/>
                        <a:t>Wide temperature range</a:t>
                      </a:r>
                    </a:p>
                  </a:txBody>
                  <a:tcPr/>
                </a:tc>
                <a:tc>
                  <a:txBody>
                    <a:bodyPr/>
                    <a:lstStyle/>
                    <a:p>
                      <a:pPr algn="ctr"/>
                      <a:endParaRPr lang="en-IN" dirty="0"/>
                    </a:p>
                  </a:txBody>
                  <a:tcPr/>
                </a:tc>
              </a:tr>
              <a:tr h="360000">
                <a:tc>
                  <a:txBody>
                    <a:bodyPr/>
                    <a:lstStyle/>
                    <a:p>
                      <a:pPr algn="ctr"/>
                      <a:r>
                        <a:rPr lang="en-IN" b="1" dirty="0" smtClean="0"/>
                        <a:t>Disadvantage</a:t>
                      </a:r>
                      <a:endParaRPr lang="en-IN" b="1" dirty="0"/>
                    </a:p>
                  </a:txBody>
                  <a:tcPr/>
                </a:tc>
                <a:tc>
                  <a:txBody>
                    <a:bodyPr/>
                    <a:lstStyle/>
                    <a:p>
                      <a:pPr marL="0" marR="0" indent="0" algn="ctr" defTabSz="1001634" rtl="0" eaLnBrk="1" fontAlgn="auto" latinLnBrk="0" hangingPunct="1">
                        <a:lnSpc>
                          <a:spcPct val="100000"/>
                        </a:lnSpc>
                        <a:spcBef>
                          <a:spcPts val="0"/>
                        </a:spcBef>
                        <a:spcAft>
                          <a:spcPts val="0"/>
                        </a:spcAft>
                        <a:buClrTx/>
                        <a:buSzTx/>
                        <a:buFontTx/>
                        <a:buNone/>
                        <a:tabLst/>
                        <a:defRPr/>
                      </a:pPr>
                      <a:r>
                        <a:rPr lang="en-IN" dirty="0" smtClean="0"/>
                        <a:t>Non-linear</a:t>
                      </a:r>
                    </a:p>
                  </a:txBody>
                  <a:tcPr/>
                </a:tc>
                <a:tc>
                  <a:txBody>
                    <a:bodyPr/>
                    <a:lstStyle/>
                    <a:p>
                      <a:pPr algn="ctr"/>
                      <a:r>
                        <a:rPr lang="en-IN" dirty="0" smtClean="0"/>
                        <a:t>Expensive</a:t>
                      </a:r>
                      <a:endParaRPr lang="en-IN" dirty="0"/>
                    </a:p>
                  </a:txBody>
                  <a:tcPr/>
                </a:tc>
              </a:tr>
              <a:tr h="360000">
                <a:tc>
                  <a:txBody>
                    <a:bodyPr/>
                    <a:lstStyle/>
                    <a:p>
                      <a:pPr algn="ctr"/>
                      <a:endParaRPr lang="en-IN" dirty="0"/>
                    </a:p>
                  </a:txBody>
                  <a:tcPr/>
                </a:tc>
                <a:tc>
                  <a:txBody>
                    <a:bodyPr/>
                    <a:lstStyle/>
                    <a:p>
                      <a:pPr marL="0" marR="0" indent="0" algn="ctr" defTabSz="1001634" rtl="0" eaLnBrk="1" fontAlgn="auto" latinLnBrk="0" hangingPunct="1">
                        <a:lnSpc>
                          <a:spcPct val="100000"/>
                        </a:lnSpc>
                        <a:spcBef>
                          <a:spcPts val="0"/>
                        </a:spcBef>
                        <a:spcAft>
                          <a:spcPts val="0"/>
                        </a:spcAft>
                        <a:buClrTx/>
                        <a:buSzTx/>
                        <a:buFontTx/>
                        <a:buNone/>
                        <a:tabLst/>
                        <a:defRPr/>
                      </a:pPr>
                      <a:r>
                        <a:rPr lang="en-IN" dirty="0" smtClean="0"/>
                        <a:t>Low output voltage</a:t>
                      </a:r>
                    </a:p>
                  </a:txBody>
                  <a:tcPr/>
                </a:tc>
                <a:tc>
                  <a:txBody>
                    <a:bodyPr/>
                    <a:lstStyle/>
                    <a:p>
                      <a:pPr algn="ctr"/>
                      <a:r>
                        <a:rPr lang="en-IN" dirty="0" smtClean="0"/>
                        <a:t>Current</a:t>
                      </a:r>
                      <a:r>
                        <a:rPr lang="en-IN" baseline="0" dirty="0" smtClean="0"/>
                        <a:t> source required</a:t>
                      </a:r>
                      <a:endParaRPr lang="en-IN" dirty="0"/>
                    </a:p>
                  </a:txBody>
                  <a:tcPr/>
                </a:tc>
              </a:tr>
              <a:tr h="360000">
                <a:tc>
                  <a:txBody>
                    <a:bodyPr/>
                    <a:lstStyle/>
                    <a:p>
                      <a:pPr algn="ctr"/>
                      <a:endParaRPr lang="en-IN" dirty="0"/>
                    </a:p>
                  </a:txBody>
                  <a:tcPr/>
                </a:tc>
                <a:tc>
                  <a:txBody>
                    <a:bodyPr/>
                    <a:lstStyle/>
                    <a:p>
                      <a:pPr marL="0" marR="0" indent="0" algn="ctr" defTabSz="1001634" rtl="0" eaLnBrk="1" fontAlgn="auto" latinLnBrk="0" hangingPunct="1">
                        <a:lnSpc>
                          <a:spcPct val="100000"/>
                        </a:lnSpc>
                        <a:spcBef>
                          <a:spcPts val="0"/>
                        </a:spcBef>
                        <a:spcAft>
                          <a:spcPts val="0"/>
                        </a:spcAft>
                        <a:buClrTx/>
                        <a:buSzTx/>
                        <a:buFontTx/>
                        <a:buNone/>
                        <a:tabLst/>
                        <a:defRPr/>
                      </a:pPr>
                      <a:r>
                        <a:rPr lang="en-IN" dirty="0" smtClean="0"/>
                        <a:t>Reference required </a:t>
                      </a:r>
                    </a:p>
                  </a:txBody>
                  <a:tcPr/>
                </a:tc>
                <a:tc>
                  <a:txBody>
                    <a:bodyPr/>
                    <a:lstStyle/>
                    <a:p>
                      <a:pPr algn="ctr"/>
                      <a:r>
                        <a:rPr lang="en-IN" dirty="0" smtClean="0"/>
                        <a:t>Small resistance change</a:t>
                      </a:r>
                      <a:endParaRPr lang="en-IN" dirty="0"/>
                    </a:p>
                  </a:txBody>
                  <a:tcPr/>
                </a:tc>
              </a:tr>
              <a:tr h="360000">
                <a:tc>
                  <a:txBody>
                    <a:bodyPr/>
                    <a:lstStyle/>
                    <a:p>
                      <a:pPr algn="ctr"/>
                      <a:endParaRPr lang="en-IN" dirty="0"/>
                    </a:p>
                  </a:txBody>
                  <a:tcPr/>
                </a:tc>
                <a:tc>
                  <a:txBody>
                    <a:bodyPr/>
                    <a:lstStyle/>
                    <a:p>
                      <a:pPr marL="0" marR="0" indent="0" algn="ctr" defTabSz="1001634" rtl="0" eaLnBrk="1" fontAlgn="auto" latinLnBrk="0" hangingPunct="1">
                        <a:lnSpc>
                          <a:spcPct val="100000"/>
                        </a:lnSpc>
                        <a:spcBef>
                          <a:spcPts val="0"/>
                        </a:spcBef>
                        <a:spcAft>
                          <a:spcPts val="0"/>
                        </a:spcAft>
                        <a:buClrTx/>
                        <a:buSzTx/>
                        <a:buFontTx/>
                        <a:buNone/>
                        <a:tabLst/>
                        <a:defRPr/>
                      </a:pPr>
                      <a:r>
                        <a:rPr lang="en-IN" dirty="0" smtClean="0"/>
                        <a:t>Less stable</a:t>
                      </a:r>
                    </a:p>
                  </a:txBody>
                  <a:tcPr/>
                </a:tc>
                <a:tc>
                  <a:txBody>
                    <a:bodyPr/>
                    <a:lstStyle/>
                    <a:p>
                      <a:pPr algn="ctr"/>
                      <a:r>
                        <a:rPr lang="en-IN" dirty="0" smtClean="0"/>
                        <a:t>Self-heating problem</a:t>
                      </a:r>
                      <a:endParaRPr lang="en-IN" dirty="0"/>
                    </a:p>
                  </a:txBody>
                  <a:tcPr/>
                </a:tc>
              </a:tr>
              <a:tr h="360000">
                <a:tc>
                  <a:txBody>
                    <a:bodyPr/>
                    <a:lstStyle/>
                    <a:p>
                      <a:pPr algn="ctr"/>
                      <a:endParaRPr lang="en-IN" dirty="0"/>
                    </a:p>
                  </a:txBody>
                  <a:tcPr/>
                </a:tc>
                <a:tc>
                  <a:txBody>
                    <a:bodyPr/>
                    <a:lstStyle/>
                    <a:p>
                      <a:pPr marL="0" marR="0" indent="0" algn="ctr" defTabSz="1001634" rtl="0" eaLnBrk="1" fontAlgn="auto" latinLnBrk="0" hangingPunct="1">
                        <a:lnSpc>
                          <a:spcPct val="100000"/>
                        </a:lnSpc>
                        <a:spcBef>
                          <a:spcPts val="0"/>
                        </a:spcBef>
                        <a:spcAft>
                          <a:spcPts val="0"/>
                        </a:spcAft>
                        <a:buClrTx/>
                        <a:buSzTx/>
                        <a:buFontTx/>
                        <a:buNone/>
                        <a:tabLst/>
                        <a:defRPr/>
                      </a:pPr>
                      <a:r>
                        <a:rPr lang="en-IN" dirty="0" smtClean="0"/>
                        <a:t>Characteristic</a:t>
                      </a:r>
                    </a:p>
                  </a:txBody>
                  <a:tcPr/>
                </a:tc>
                <a:tc>
                  <a:txBody>
                    <a:bodyPr/>
                    <a:lstStyle/>
                    <a:p>
                      <a:pPr algn="ctr"/>
                      <a:endParaRPr lang="en-IN" dirty="0"/>
                    </a:p>
                  </a:txBody>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Strain Gauge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93866"/>
          </a:xfrm>
          <a:prstGeom prst="rect">
            <a:avLst/>
          </a:prstGeom>
        </p:spPr>
        <p:txBody>
          <a:bodyPr wrap="square">
            <a:spAutoFit/>
          </a:bodyPr>
          <a:lstStyle/>
          <a:p>
            <a:pPr algn="just">
              <a:buFont typeface="Arial" pitchFamily="34" charset="0"/>
              <a:buChar char="•"/>
            </a:pPr>
            <a:r>
              <a:rPr lang="en-US" sz="2600" b="1" dirty="0" smtClean="0">
                <a:latin typeface="Calibri" pitchFamily="34" charset="0"/>
                <a:cs typeface="Calibri" pitchFamily="34" charset="0"/>
              </a:rPr>
              <a:t>  It is a passive type transducers used for the measurement of strain.</a:t>
            </a:r>
          </a:p>
          <a:p>
            <a:pPr algn="just">
              <a:buFont typeface="Arial" pitchFamily="34" charset="0"/>
              <a:buChar char="•"/>
            </a:pPr>
            <a:r>
              <a:rPr lang="en-US" sz="2600" b="1" dirty="0" smtClean="0">
                <a:latin typeface="Calibri" pitchFamily="34" charset="0"/>
                <a:cs typeface="Calibri" pitchFamily="34" charset="0"/>
              </a:rPr>
              <a:t>  It </a:t>
            </a:r>
            <a:r>
              <a:rPr lang="en-US" sz="2600" b="1" dirty="0" smtClean="0">
                <a:latin typeface="Calibri" pitchFamily="34" charset="0"/>
                <a:cs typeface="Calibri" pitchFamily="34" charset="0"/>
              </a:rPr>
              <a:t>is very </a:t>
            </a:r>
            <a:r>
              <a:rPr lang="en-US" sz="2600" b="1" dirty="0" smtClean="0">
                <a:latin typeface="Calibri" pitchFamily="34" charset="0"/>
                <a:cs typeface="Calibri" pitchFamily="34" charset="0"/>
              </a:rPr>
              <a:t>common in process control industry.</a:t>
            </a:r>
          </a:p>
          <a:p>
            <a:pPr algn="just">
              <a:buFont typeface="Arial" pitchFamily="34" charset="0"/>
              <a:buChar char="•"/>
            </a:pPr>
            <a:r>
              <a:rPr lang="en-US" sz="2600" b="1" dirty="0" smtClean="0">
                <a:latin typeface="Calibri" pitchFamily="34" charset="0"/>
                <a:cs typeface="Calibri" pitchFamily="34" charset="0"/>
              </a:rPr>
              <a:t>  Generally, strain gauges are used as secondary  transducer along with the primary mechanical transducer to measure the process variables like force, pressure, weight, acceleration etc.</a:t>
            </a:r>
          </a:p>
          <a:p>
            <a:pPr algn="just">
              <a:buFont typeface="Arial" pitchFamily="34" charset="0"/>
              <a:buChar char="•"/>
            </a:pPr>
            <a:r>
              <a:rPr lang="en-US" sz="2600" b="1" dirty="0" smtClean="0">
                <a:latin typeface="Calibri" pitchFamily="34" charset="0"/>
                <a:cs typeface="Calibri" pitchFamily="34" charset="0"/>
              </a:rPr>
              <a:t>  Strain gauge can be classified as mechanical, optical or electrical depending upon the principle of operation and their construction.</a:t>
            </a:r>
          </a:p>
          <a:p>
            <a:pPr algn="just">
              <a:buFont typeface="Arial" pitchFamily="34" charset="0"/>
              <a:buChar char="•"/>
            </a:pPr>
            <a:r>
              <a:rPr lang="en-US" sz="2600" b="1" dirty="0" smtClean="0">
                <a:latin typeface="Calibri" pitchFamily="34" charset="0"/>
                <a:cs typeface="Calibri" pitchFamily="34" charset="0"/>
              </a:rPr>
              <a:t>  When force is applied to the material its dimension changes.</a:t>
            </a:r>
          </a:p>
          <a:p>
            <a:pPr algn="just">
              <a:buFont typeface="Arial" pitchFamily="34" charset="0"/>
              <a:buChar char="•"/>
            </a:pPr>
            <a:r>
              <a:rPr lang="en-US" sz="2600" b="1" dirty="0" smtClean="0">
                <a:latin typeface="Calibri" pitchFamily="34" charset="0"/>
                <a:cs typeface="Calibri" pitchFamily="34" charset="0"/>
              </a:rPr>
              <a:t>  In Mechanical S.G., the change in length </a:t>
            </a:r>
            <a:r>
              <a:rPr lang="el-GR" sz="2600" b="1" dirty="0" smtClean="0">
                <a:latin typeface="Calibri" pitchFamily="34" charset="0"/>
                <a:cs typeface="Calibri" pitchFamily="34" charset="0"/>
              </a:rPr>
              <a:t>Δ</a:t>
            </a:r>
            <a:r>
              <a:rPr lang="en-IN" sz="2600" b="1" dirty="0" smtClean="0">
                <a:latin typeface="Calibri" pitchFamily="34" charset="0"/>
                <a:cs typeface="Calibri" pitchFamily="34" charset="0"/>
              </a:rPr>
              <a:t>l</a:t>
            </a:r>
            <a:r>
              <a:rPr lang="en-US" sz="2600" b="1" dirty="0" smtClean="0">
                <a:latin typeface="Calibri" pitchFamily="34" charset="0"/>
                <a:cs typeface="Calibri" pitchFamily="34" charset="0"/>
              </a:rPr>
              <a:t> is magnified mechanically using levers and gears.</a:t>
            </a:r>
          </a:p>
          <a:p>
            <a:pPr algn="just">
              <a:buFont typeface="Arial" pitchFamily="34" charset="0"/>
              <a:buChar char="•"/>
            </a:pPr>
            <a:r>
              <a:rPr lang="en-US" sz="2600" b="1" dirty="0" smtClean="0">
                <a:latin typeface="Calibri" pitchFamily="34" charset="0"/>
                <a:cs typeface="Calibri" pitchFamily="34" charset="0"/>
              </a:rPr>
              <a:t>  In Optical S.G., the magnification of </a:t>
            </a:r>
            <a:r>
              <a:rPr lang="el-GR" sz="2600" b="1" dirty="0" smtClean="0">
                <a:latin typeface="Calibri" pitchFamily="34" charset="0"/>
                <a:cs typeface="Calibri" pitchFamily="34" charset="0"/>
              </a:rPr>
              <a:t>Δ</a:t>
            </a:r>
            <a:r>
              <a:rPr lang="en-IN" sz="2600" b="1" dirty="0" smtClean="0">
                <a:latin typeface="Calibri" pitchFamily="34" charset="0"/>
                <a:cs typeface="Calibri" pitchFamily="34" charset="0"/>
              </a:rPr>
              <a:t>l is achieved with multiple reflectors using lenses, mirrors or prisms.</a:t>
            </a:r>
          </a:p>
          <a:p>
            <a:pPr algn="just">
              <a:buFont typeface="Arial" pitchFamily="34" charset="0"/>
              <a:buChar char="•"/>
            </a:pPr>
            <a:r>
              <a:rPr lang="en-US" sz="2600" b="1" dirty="0" smtClean="0">
                <a:latin typeface="Calibri" pitchFamily="34" charset="0"/>
                <a:cs typeface="Calibri" pitchFamily="34" charset="0"/>
              </a:rPr>
              <a:t>  In Electrical S.G., change in length changes resistance, capacitance or inductance of materials. Out of them Electrical S.G. is popular.</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43</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Strain Gauge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893647"/>
          </a:xfrm>
          <a:prstGeom prst="rect">
            <a:avLst/>
          </a:prstGeom>
        </p:spPr>
        <p:txBody>
          <a:bodyPr wrap="square">
            <a:spAutoFit/>
          </a:bodyPr>
          <a:lstStyle/>
          <a:p>
            <a:pPr algn="just">
              <a:buFont typeface="Arial" pitchFamily="34" charset="0"/>
              <a:buChar char="•"/>
            </a:pPr>
            <a:r>
              <a:rPr lang="en-US" sz="2600" b="1" dirty="0" smtClean="0">
                <a:latin typeface="Calibri" pitchFamily="34" charset="0"/>
                <a:cs typeface="Calibri" pitchFamily="34" charset="0"/>
              </a:rPr>
              <a:t>  When force is applied to the material, its dimension changes.</a:t>
            </a:r>
          </a:p>
          <a:p>
            <a:pPr algn="just">
              <a:buFont typeface="Arial" pitchFamily="34" charset="0"/>
              <a:buChar char="•"/>
            </a:pPr>
            <a:r>
              <a:rPr lang="en-US" sz="2600" b="1" dirty="0" smtClean="0">
                <a:latin typeface="Calibri" pitchFamily="34" charset="0"/>
                <a:cs typeface="Calibri" pitchFamily="34" charset="0"/>
              </a:rPr>
              <a:t>  Applied force per unit area is stress and the resulting deformation per original is the strain.</a:t>
            </a:r>
          </a:p>
          <a:p>
            <a:pPr algn="just">
              <a:buFont typeface="Arial" pitchFamily="34" charset="0"/>
              <a:buChar char="•"/>
            </a:pPr>
            <a:r>
              <a:rPr lang="en-US" sz="2600" b="1" dirty="0" smtClean="0">
                <a:latin typeface="Calibri" pitchFamily="34" charset="0"/>
                <a:cs typeface="Calibri" pitchFamily="34" charset="0"/>
              </a:rPr>
              <a:t>  The resistance of conductor,</a:t>
            </a: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  Due to tensile force, length as well as area of conductor changes but volume remains constant.</a:t>
            </a: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   The resistance of conductor changes.</a:t>
            </a:r>
          </a:p>
          <a:p>
            <a:pPr algn="just">
              <a:buFont typeface="Arial" pitchFamily="34" charset="0"/>
              <a:buChar char="•"/>
            </a:pPr>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44</a:t>
            </a:fld>
            <a:endParaRPr lang="en-US" sz="2000" b="1" dirty="0">
              <a:solidFill>
                <a:srgbClr val="FF0000"/>
              </a:solidFill>
            </a:endParaRPr>
          </a:p>
        </p:txBody>
      </p:sp>
      <p:graphicFrame>
        <p:nvGraphicFramePr>
          <p:cNvPr id="59394" name="Object 2"/>
          <p:cNvGraphicFramePr>
            <a:graphicFrameLocks noChangeAspect="1"/>
          </p:cNvGraphicFramePr>
          <p:nvPr/>
        </p:nvGraphicFramePr>
        <p:xfrm>
          <a:off x="3657600" y="2777331"/>
          <a:ext cx="1257300" cy="822325"/>
        </p:xfrm>
        <a:graphic>
          <a:graphicData uri="http://schemas.openxmlformats.org/presentationml/2006/ole">
            <p:oleObj spid="_x0000_s59394" name="Equation" r:id="rId3" imgW="660240" imgH="431640" progId="Equation.3">
              <p:embed/>
            </p:oleObj>
          </a:graphicData>
        </a:graphic>
      </p:graphicFrame>
      <p:graphicFrame>
        <p:nvGraphicFramePr>
          <p:cNvPr id="59395" name="Object 3"/>
          <p:cNvGraphicFramePr>
            <a:graphicFrameLocks noChangeAspect="1"/>
          </p:cNvGraphicFramePr>
          <p:nvPr/>
        </p:nvGraphicFramePr>
        <p:xfrm>
          <a:off x="3386138" y="5063331"/>
          <a:ext cx="1765300" cy="822325"/>
        </p:xfrm>
        <a:graphic>
          <a:graphicData uri="http://schemas.openxmlformats.org/presentationml/2006/ole">
            <p:oleObj spid="_x0000_s59395" name="Equation" r:id="rId4" imgW="927000" imgH="431640" progId="Equation.3">
              <p:embed/>
            </p:oleObj>
          </a:graphicData>
        </a:graphic>
      </p:graphicFrame>
      <p:graphicFrame>
        <p:nvGraphicFramePr>
          <p:cNvPr id="59396" name="Object 4"/>
          <p:cNvGraphicFramePr>
            <a:graphicFrameLocks noChangeAspect="1"/>
          </p:cNvGraphicFramePr>
          <p:nvPr/>
        </p:nvGraphicFramePr>
        <p:xfrm>
          <a:off x="2932113" y="4285456"/>
          <a:ext cx="2878137" cy="434975"/>
        </p:xfrm>
        <a:graphic>
          <a:graphicData uri="http://schemas.openxmlformats.org/presentationml/2006/ole">
            <p:oleObj spid="_x0000_s59396" name="Equation" r:id="rId5" imgW="1511280" imgH="228600" progId="Equation.3">
              <p:embed/>
            </p:oleObj>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Strain Gauge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6494085"/>
          </a:xfrm>
          <a:prstGeom prst="rect">
            <a:avLst/>
          </a:prstGeom>
        </p:spPr>
        <p:txBody>
          <a:bodyPr wrap="square">
            <a:spAutoFit/>
          </a:bodyPr>
          <a:lstStyle/>
          <a:p>
            <a:pPr algn="just"/>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  The change in resistance</a:t>
            </a:r>
          </a:p>
          <a:p>
            <a:pPr algn="just">
              <a:buFont typeface="Arial" pitchFamily="34" charset="0"/>
              <a:buChar char="•"/>
            </a:pPr>
            <a:endParaRPr lang="en-US" sz="2600" b="1" dirty="0" smtClean="0">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   The strain converts itself directly into a resistance change.</a:t>
            </a:r>
          </a:p>
          <a:p>
            <a:pPr algn="just">
              <a:buFont typeface="Arial" pitchFamily="34" charset="0"/>
              <a:buChar char="•"/>
            </a:pPr>
            <a:r>
              <a:rPr lang="en-US" sz="2600" b="1" dirty="0" smtClean="0">
                <a:latin typeface="Calibri" pitchFamily="34" charset="0"/>
                <a:cs typeface="Calibri" pitchFamily="34" charset="0"/>
              </a:rPr>
              <a:t>   The sensitivity of a strain gauge is given by a characteristic called the gauge factor k  </a:t>
            </a: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 Other characteristics are gauge length, gauge width, range of measurement, accuracy, the ambient conditions it can withstand.  </a:t>
            </a: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45</a:t>
            </a:fld>
            <a:endParaRPr lang="en-US" sz="2000" b="1" dirty="0">
              <a:solidFill>
                <a:srgbClr val="FF0000"/>
              </a:solidFill>
            </a:endParaRPr>
          </a:p>
        </p:txBody>
      </p:sp>
      <p:graphicFrame>
        <p:nvGraphicFramePr>
          <p:cNvPr id="59396" name="Object 4"/>
          <p:cNvGraphicFramePr>
            <a:graphicFrameLocks noChangeAspect="1"/>
          </p:cNvGraphicFramePr>
          <p:nvPr/>
        </p:nvGraphicFramePr>
        <p:xfrm>
          <a:off x="3686968" y="2091531"/>
          <a:ext cx="1935163" cy="822325"/>
        </p:xfrm>
        <a:graphic>
          <a:graphicData uri="http://schemas.openxmlformats.org/presentationml/2006/ole">
            <p:oleObj spid="_x0000_s60420" name="Equation" r:id="rId3" imgW="1015920" imgH="431640" progId="Equation.3">
              <p:embed/>
            </p:oleObj>
          </a:graphicData>
        </a:graphic>
      </p:graphicFrame>
      <p:graphicFrame>
        <p:nvGraphicFramePr>
          <p:cNvPr id="60421" name="Object 3"/>
          <p:cNvGraphicFramePr>
            <a:graphicFrameLocks noChangeAspect="1"/>
          </p:cNvGraphicFramePr>
          <p:nvPr/>
        </p:nvGraphicFramePr>
        <p:xfrm>
          <a:off x="3708400" y="1129506"/>
          <a:ext cx="1909763" cy="869950"/>
        </p:xfrm>
        <a:graphic>
          <a:graphicData uri="http://schemas.openxmlformats.org/presentationml/2006/ole">
            <p:oleObj spid="_x0000_s60421" name="Equation" r:id="rId4" imgW="1002960" imgH="457200" progId="Equation.3">
              <p:embed/>
            </p:oleObj>
          </a:graphicData>
        </a:graphic>
      </p:graphicFrame>
      <p:graphicFrame>
        <p:nvGraphicFramePr>
          <p:cNvPr id="60422" name="Object 4"/>
          <p:cNvGraphicFramePr>
            <a:graphicFrameLocks noChangeAspect="1"/>
          </p:cNvGraphicFramePr>
          <p:nvPr/>
        </p:nvGraphicFramePr>
        <p:xfrm>
          <a:off x="3908425" y="3082131"/>
          <a:ext cx="1549400" cy="822325"/>
        </p:xfrm>
        <a:graphic>
          <a:graphicData uri="http://schemas.openxmlformats.org/presentationml/2006/ole">
            <p:oleObj spid="_x0000_s60422" name="Equation" r:id="rId5" imgW="812520" imgH="431640" progId="Equation.3">
              <p:embed/>
            </p:oleObj>
          </a:graphicData>
        </a:graphic>
      </p:graphicFrame>
      <p:graphicFrame>
        <p:nvGraphicFramePr>
          <p:cNvPr id="60423" name="Object 4"/>
          <p:cNvGraphicFramePr>
            <a:graphicFrameLocks noChangeAspect="1"/>
          </p:cNvGraphicFramePr>
          <p:nvPr/>
        </p:nvGraphicFramePr>
        <p:xfrm>
          <a:off x="3548063" y="5063331"/>
          <a:ext cx="1428750" cy="822325"/>
        </p:xfrm>
        <a:graphic>
          <a:graphicData uri="http://schemas.openxmlformats.org/presentationml/2006/ole">
            <p:oleObj spid="_x0000_s60423" name="Equation" r:id="rId6" imgW="749160" imgH="431640" progId="Equation.3">
              <p:embed/>
            </p:oleObj>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Types of Electrical Strain Gauge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93866"/>
          </a:xfrm>
          <a:prstGeom prst="rect">
            <a:avLst/>
          </a:prstGeom>
        </p:spPr>
        <p:txBody>
          <a:bodyPr wrap="square">
            <a:spAutoFit/>
          </a:bodyPr>
          <a:lstStyle/>
          <a:p>
            <a:pPr algn="just">
              <a:buFont typeface="Arial" pitchFamily="34" charset="0"/>
              <a:buChar char="•"/>
            </a:pPr>
            <a:r>
              <a:rPr lang="en-US" sz="2600" b="1" dirty="0" smtClean="0">
                <a:latin typeface="Calibri" pitchFamily="34" charset="0"/>
                <a:cs typeface="Calibri" pitchFamily="34" charset="0"/>
              </a:rPr>
              <a:t>   According to method of fabrication a) Wire gauge b) Foil gauge.</a:t>
            </a:r>
          </a:p>
          <a:p>
            <a:pPr algn="just"/>
            <a:r>
              <a:rPr lang="en-US" sz="2600" b="1" dirty="0" smtClean="0">
                <a:solidFill>
                  <a:srgbClr val="FF0000"/>
                </a:solidFill>
                <a:latin typeface="Calibri" pitchFamily="34" charset="0"/>
                <a:cs typeface="Calibri" pitchFamily="34" charset="0"/>
              </a:rPr>
              <a:t>1) Wire gauge:</a:t>
            </a:r>
            <a:r>
              <a:rPr lang="en-US" sz="2600" b="1" dirty="0" smtClean="0">
                <a:latin typeface="Calibri" pitchFamily="34" charset="0"/>
                <a:cs typeface="Calibri" pitchFamily="34" charset="0"/>
              </a:rPr>
              <a:t> It can be Bonded or Unbounded type   </a:t>
            </a:r>
          </a:p>
          <a:p>
            <a:pPr algn="just">
              <a:buFont typeface="Arial" pitchFamily="34" charset="0"/>
              <a:buChar char="•"/>
            </a:pPr>
            <a:r>
              <a:rPr lang="en-US" sz="2600" b="1" dirty="0" smtClean="0">
                <a:latin typeface="Calibri" pitchFamily="34" charset="0"/>
                <a:cs typeface="Calibri" pitchFamily="34" charset="0"/>
              </a:rPr>
              <a:t>   In first, the strain gauge is bonded directly to the surface of specimen under test by a thin layer of adhesive cement. It transmits the strain from the specimen to the gauge wire.</a:t>
            </a:r>
          </a:p>
          <a:p>
            <a:pPr algn="just">
              <a:buFont typeface="Arial" pitchFamily="34" charset="0"/>
              <a:buChar char="•"/>
            </a:pPr>
            <a:r>
              <a:rPr lang="en-US" sz="2600" b="1" dirty="0" smtClean="0">
                <a:latin typeface="Calibri" pitchFamily="34" charset="0"/>
                <a:cs typeface="Calibri" pitchFamily="34" charset="0"/>
              </a:rPr>
              <a:t>   In second,  there is free resistance wire to whom strain is directly transferred without any backing. They are used in displacement, pressure transducer and accelerometer. </a:t>
            </a:r>
          </a:p>
          <a:p>
            <a:pPr algn="just"/>
            <a:r>
              <a:rPr lang="en-US" sz="2600" b="1" dirty="0" smtClean="0">
                <a:solidFill>
                  <a:srgbClr val="FF0000"/>
                </a:solidFill>
                <a:latin typeface="Calibri" pitchFamily="34" charset="0"/>
                <a:cs typeface="Calibri" pitchFamily="34" charset="0"/>
              </a:rPr>
              <a:t>2) Foil gauge:</a:t>
            </a:r>
            <a:r>
              <a:rPr lang="en-US" sz="2600" b="1" dirty="0" smtClean="0">
                <a:latin typeface="Calibri" pitchFamily="34" charset="0"/>
                <a:cs typeface="Calibri" pitchFamily="34" charset="0"/>
              </a:rPr>
              <a:t> In this type, very thin foil of the material is used. It has larger surface area and higher heat dissipation capacity which makes the gauges thermally stable. </a:t>
            </a:r>
          </a:p>
          <a:p>
            <a:pPr algn="just">
              <a:buFont typeface="Arial" pitchFamily="34" charset="0"/>
              <a:buChar char="•"/>
            </a:pPr>
            <a:r>
              <a:rPr lang="en-US" sz="2600" b="1" dirty="0" smtClean="0">
                <a:latin typeface="Calibri" pitchFamily="34" charset="0"/>
                <a:cs typeface="Calibri" pitchFamily="34" charset="0"/>
              </a:rPr>
              <a:t> </a:t>
            </a:r>
            <a:r>
              <a:rPr lang="en-US" sz="2600" b="1" dirty="0" smtClean="0">
                <a:solidFill>
                  <a:srgbClr val="FF0000"/>
                </a:solidFill>
                <a:latin typeface="Calibri" pitchFamily="34" charset="0"/>
                <a:cs typeface="Calibri" pitchFamily="34" charset="0"/>
              </a:rPr>
              <a:t>Semiconductor strain gauge: </a:t>
            </a:r>
            <a:r>
              <a:rPr lang="en-US" sz="2600" b="1" dirty="0" smtClean="0">
                <a:latin typeface="Calibri" pitchFamily="34" charset="0"/>
                <a:cs typeface="Calibri" pitchFamily="34" charset="0"/>
              </a:rPr>
              <a:t>Higher strain sensitivity.</a:t>
            </a:r>
          </a:p>
          <a:p>
            <a:pPr algn="just"/>
            <a:r>
              <a:rPr lang="en-US" sz="2600" b="1" dirty="0" smtClean="0">
                <a:latin typeface="Calibri" pitchFamily="34" charset="0"/>
                <a:cs typeface="Calibri" pitchFamily="34" charset="0"/>
              </a:rPr>
              <a:t>Change in resistance is 40 to 100 times more than conventional type.  Advantages: Chemical inertness, low hysteresis, good fatigue life etc.</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46</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Temperature compensation of Strain Gauge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293757"/>
          </a:xfrm>
          <a:prstGeom prst="rect">
            <a:avLst/>
          </a:prstGeom>
        </p:spPr>
        <p:txBody>
          <a:bodyPr wrap="square">
            <a:spAutoFit/>
          </a:bodyPr>
          <a:lstStyle/>
          <a:p>
            <a:pPr algn="just"/>
            <a:endParaRPr lang="en-US" sz="2600" b="1" dirty="0" smtClean="0">
              <a:solidFill>
                <a:srgbClr val="FF0000"/>
              </a:solidFill>
              <a:latin typeface="Calibri" pitchFamily="34" charset="0"/>
              <a:cs typeface="Calibri" pitchFamily="34" charset="0"/>
            </a:endParaRPr>
          </a:p>
          <a:p>
            <a:pPr algn="just"/>
            <a:endParaRPr lang="en-US" sz="2600" b="1" dirty="0" smtClean="0">
              <a:solidFill>
                <a:srgbClr val="FF0000"/>
              </a:solidFill>
              <a:latin typeface="Calibri" pitchFamily="34" charset="0"/>
              <a:cs typeface="Calibri" pitchFamily="34" charset="0"/>
            </a:endParaRPr>
          </a:p>
          <a:p>
            <a:pPr algn="just"/>
            <a:endParaRPr lang="en-US" sz="2600" b="1" dirty="0" smtClean="0">
              <a:solidFill>
                <a:srgbClr val="FF0000"/>
              </a:solidFill>
              <a:latin typeface="Calibri" pitchFamily="34" charset="0"/>
              <a:cs typeface="Calibri" pitchFamily="34" charset="0"/>
            </a:endParaRPr>
          </a:p>
          <a:p>
            <a:pPr algn="just"/>
            <a:endParaRPr lang="en-US" sz="2600" b="1" dirty="0" smtClean="0">
              <a:solidFill>
                <a:srgbClr val="FF0000"/>
              </a:solidFill>
              <a:latin typeface="Calibri" pitchFamily="34" charset="0"/>
              <a:cs typeface="Calibri" pitchFamily="34" charset="0"/>
            </a:endParaRPr>
          </a:p>
          <a:p>
            <a:pPr algn="just"/>
            <a:endParaRPr lang="en-US" sz="2600" b="1" dirty="0" smtClean="0">
              <a:solidFill>
                <a:srgbClr val="FF0000"/>
              </a:solidFill>
              <a:latin typeface="Calibri" pitchFamily="34" charset="0"/>
              <a:cs typeface="Calibri" pitchFamily="34" charset="0"/>
            </a:endParaRPr>
          </a:p>
          <a:p>
            <a:pPr algn="just"/>
            <a:endParaRPr lang="en-US" sz="2600" b="1" dirty="0" smtClean="0">
              <a:solidFill>
                <a:srgbClr val="FF0000"/>
              </a:solidFill>
              <a:latin typeface="Calibri" pitchFamily="34" charset="0"/>
              <a:cs typeface="Calibri" pitchFamily="34" charset="0"/>
            </a:endParaRPr>
          </a:p>
          <a:p>
            <a:pPr algn="just"/>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The change in resistance of a gauge is due to change in strain and change in temperature.</a:t>
            </a: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endParaRPr lang="en-US" sz="2600" b="1" dirty="0" smtClean="0">
              <a:latin typeface="Calibri" pitchFamily="34" charset="0"/>
              <a:cs typeface="Calibri" pitchFamily="34" charset="0"/>
            </a:endParaRPr>
          </a:p>
          <a:p>
            <a:pPr algn="just">
              <a:buFont typeface="Arial" pitchFamily="34" charset="0"/>
              <a:buChar char="•"/>
            </a:pPr>
            <a:r>
              <a:rPr lang="en-US" sz="2600" b="1" dirty="0" smtClean="0">
                <a:latin typeface="Calibri" pitchFamily="34" charset="0"/>
                <a:cs typeface="Calibri" pitchFamily="34" charset="0"/>
              </a:rPr>
              <a:t> Wheatstone bridge in a signal conditioner</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47</a:t>
            </a:fld>
            <a:endParaRPr lang="en-US" sz="2000" b="1" dirty="0">
              <a:solidFill>
                <a:srgbClr val="FF0000"/>
              </a:solidFill>
            </a:endParaRPr>
          </a:p>
        </p:txBody>
      </p:sp>
      <p:pic>
        <p:nvPicPr>
          <p:cNvPr id="69634" name="Picture 2"/>
          <p:cNvPicPr>
            <a:picLocks noChangeAspect="1" noChangeArrowheads="1"/>
          </p:cNvPicPr>
          <p:nvPr/>
        </p:nvPicPr>
        <p:blipFill>
          <a:blip r:embed="rId3"/>
          <a:srcRect/>
          <a:stretch>
            <a:fillRect/>
          </a:stretch>
        </p:blipFill>
        <p:spPr bwMode="auto">
          <a:xfrm>
            <a:off x="2650331" y="1161256"/>
            <a:ext cx="5208309" cy="2590800"/>
          </a:xfrm>
          <a:prstGeom prst="rect">
            <a:avLst/>
          </a:prstGeom>
          <a:noFill/>
          <a:ln w="9525">
            <a:noFill/>
            <a:miter lim="800000"/>
            <a:headEnd/>
            <a:tailEnd/>
          </a:ln>
          <a:effectLst/>
        </p:spPr>
      </p:pic>
      <p:graphicFrame>
        <p:nvGraphicFramePr>
          <p:cNvPr id="69635" name="Object 3"/>
          <p:cNvGraphicFramePr>
            <a:graphicFrameLocks noChangeAspect="1"/>
          </p:cNvGraphicFramePr>
          <p:nvPr/>
        </p:nvGraphicFramePr>
        <p:xfrm>
          <a:off x="3444081" y="4887118"/>
          <a:ext cx="2711450" cy="846138"/>
        </p:xfrm>
        <a:graphic>
          <a:graphicData uri="http://schemas.openxmlformats.org/presentationml/2006/ole">
            <p:oleObj spid="_x0000_s69635" name="Equation" r:id="rId4" imgW="1422360" imgH="444240" progId="Equation.3">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Pressure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93866"/>
          </a:xfrm>
          <a:prstGeom prst="rect">
            <a:avLst/>
          </a:prstGeom>
        </p:spPr>
        <p:txBody>
          <a:bodyPr wrap="square">
            <a:spAutoFit/>
          </a:bodyPr>
          <a:lstStyle/>
          <a:p>
            <a:pPr algn="just"/>
            <a:r>
              <a:rPr lang="en-US" sz="2600" b="1" dirty="0" smtClean="0">
                <a:latin typeface="Calibri" pitchFamily="34" charset="0"/>
                <a:cs typeface="Calibri" pitchFamily="34" charset="0"/>
              </a:rPr>
              <a:t>Pressure: Important variable is to be monitored or controlled in PCI. It is force per unit area at given point or over the surface. </a:t>
            </a:r>
          </a:p>
          <a:p>
            <a:pPr algn="just"/>
            <a:r>
              <a:rPr lang="en-US" sz="2600" b="1" dirty="0" smtClean="0">
                <a:solidFill>
                  <a:srgbClr val="FF0000"/>
                </a:solidFill>
                <a:latin typeface="Calibri" pitchFamily="34" charset="0"/>
                <a:cs typeface="Calibri" pitchFamily="34" charset="0"/>
              </a:rPr>
              <a:t>Types: </a:t>
            </a:r>
            <a:r>
              <a:rPr lang="en-US" sz="2600" b="1" dirty="0" smtClean="0">
                <a:latin typeface="Calibri" pitchFamily="34" charset="0"/>
                <a:cs typeface="Calibri" pitchFamily="34" charset="0"/>
              </a:rPr>
              <a:t>Gravitational and elastic.</a:t>
            </a:r>
          </a:p>
          <a:p>
            <a:pPr algn="just"/>
            <a:r>
              <a:rPr lang="en-US" sz="2600" b="1" dirty="0" smtClean="0">
                <a:solidFill>
                  <a:srgbClr val="FF0000"/>
                </a:solidFill>
                <a:latin typeface="Calibri" pitchFamily="34" charset="0"/>
                <a:cs typeface="Calibri" pitchFamily="34" charset="0"/>
              </a:rPr>
              <a:t>Gravitational: </a:t>
            </a:r>
            <a:r>
              <a:rPr lang="en-US" sz="2600" b="1" dirty="0" smtClean="0">
                <a:latin typeface="Calibri" pitchFamily="34" charset="0"/>
                <a:cs typeface="Calibri" pitchFamily="34" charset="0"/>
              </a:rPr>
              <a:t>Manometer device is used.</a:t>
            </a:r>
          </a:p>
          <a:p>
            <a:pPr algn="just"/>
            <a:r>
              <a:rPr lang="en-US" sz="2600" b="1" dirty="0" smtClean="0">
                <a:solidFill>
                  <a:srgbClr val="FF0000"/>
                </a:solidFill>
                <a:latin typeface="Calibri" pitchFamily="34" charset="0"/>
                <a:cs typeface="Calibri" pitchFamily="34" charset="0"/>
              </a:rPr>
              <a:t>Elastic: </a:t>
            </a:r>
            <a:r>
              <a:rPr lang="en-US" sz="2600" b="1" dirty="0" smtClean="0">
                <a:latin typeface="Calibri" pitchFamily="34" charset="0"/>
                <a:cs typeface="Calibri" pitchFamily="34" charset="0"/>
              </a:rPr>
              <a:t>Initially pressure is converted into displacement or strain and then it is converted into electrical signal. Diaphragm, capsule, bellow are used for conversion of pressure to strain. Electrical pressure transducers based on principle of transduction are used for conversion of strain to electrical signal.</a:t>
            </a:r>
          </a:p>
          <a:p>
            <a:pPr algn="just"/>
            <a:r>
              <a:rPr lang="en-US" sz="2600" b="1" dirty="0" smtClean="0">
                <a:solidFill>
                  <a:srgbClr val="FF0000"/>
                </a:solidFill>
                <a:latin typeface="Calibri" pitchFamily="34" charset="0"/>
                <a:cs typeface="Calibri" pitchFamily="34" charset="0"/>
              </a:rPr>
              <a:t>Example:</a:t>
            </a:r>
            <a:r>
              <a:rPr lang="en-US" sz="2600" b="1" dirty="0" smtClean="0">
                <a:latin typeface="Calibri" pitchFamily="34" charset="0"/>
                <a:cs typeface="Calibri" pitchFamily="34" charset="0"/>
              </a:rPr>
              <a:t> Pressure Trans. : Elastic element (Primary), Strain gauge (Secondary). It is simple and has good dynamic response.</a:t>
            </a:r>
          </a:p>
          <a:p>
            <a:pPr algn="just"/>
            <a:r>
              <a:rPr lang="en-US" sz="2600" b="1" dirty="0" smtClean="0">
                <a:latin typeface="Calibri" pitchFamily="34" charset="0"/>
                <a:cs typeface="Calibri" pitchFamily="34" charset="0"/>
              </a:rPr>
              <a:t>Thin circular plate stretched and fixed at its periphery.</a:t>
            </a:r>
          </a:p>
          <a:p>
            <a:pPr algn="just"/>
            <a:r>
              <a:rPr lang="en-US" sz="2600" b="1" dirty="0" smtClean="0">
                <a:latin typeface="Calibri" pitchFamily="34" charset="0"/>
                <a:cs typeface="Calibri" pitchFamily="34" charset="0"/>
              </a:rPr>
              <a:t>Made up of metal alloys as bronze, phosphor bronze, stainless steel.</a:t>
            </a:r>
          </a:p>
          <a:p>
            <a:pPr algn="just"/>
            <a:r>
              <a:rPr lang="en-US" sz="2600" b="1" dirty="0" smtClean="0">
                <a:latin typeface="Calibri" pitchFamily="34" charset="0"/>
                <a:cs typeface="Calibri" pitchFamily="34" charset="0"/>
              </a:rPr>
              <a:t>Thickness &amp; size of plate decides range of pressure to be measured. </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48</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Pressure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49</a:t>
            </a:fld>
            <a:endParaRPr lang="en-US" sz="2000" b="1" dirty="0">
              <a:solidFill>
                <a:srgbClr val="FF0000"/>
              </a:solidFill>
            </a:endParaRPr>
          </a:p>
        </p:txBody>
      </p:sp>
      <p:pic>
        <p:nvPicPr>
          <p:cNvPr id="72707" name="Picture 3"/>
          <p:cNvPicPr>
            <a:picLocks noChangeAspect="1" noChangeArrowheads="1"/>
          </p:cNvPicPr>
          <p:nvPr/>
        </p:nvPicPr>
        <p:blipFill>
          <a:blip r:embed="rId2"/>
          <a:srcRect/>
          <a:stretch>
            <a:fillRect/>
          </a:stretch>
        </p:blipFill>
        <p:spPr bwMode="auto">
          <a:xfrm>
            <a:off x="2574132" y="1225571"/>
            <a:ext cx="5501406" cy="50410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765131" y="3523456"/>
            <a:ext cx="2667000" cy="2590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Rectangle 31"/>
          <p:cNvSpPr/>
          <p:nvPr/>
        </p:nvSpPr>
        <p:spPr>
          <a:xfrm>
            <a:off x="4783931" y="1770856"/>
            <a:ext cx="2667000" cy="1295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Rectangle 30"/>
          <p:cNvSpPr/>
          <p:nvPr/>
        </p:nvSpPr>
        <p:spPr>
          <a:xfrm>
            <a:off x="3488531" y="1770856"/>
            <a:ext cx="1066800" cy="1295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9" name="Rectangle 28"/>
          <p:cNvSpPr/>
          <p:nvPr/>
        </p:nvSpPr>
        <p:spPr>
          <a:xfrm>
            <a:off x="288131" y="1466056"/>
            <a:ext cx="30480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Temperature Control System</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a:t>
            </a:fld>
            <a:endParaRPr lang="en-US" sz="2000" b="1" dirty="0">
              <a:solidFill>
                <a:srgbClr val="FF0000"/>
              </a:solidFill>
            </a:endParaRPr>
          </a:p>
        </p:txBody>
      </p:sp>
      <p:sp>
        <p:nvSpPr>
          <p:cNvPr id="23" name="Rectangle 22"/>
          <p:cNvSpPr/>
          <p:nvPr/>
        </p:nvSpPr>
        <p:spPr>
          <a:xfrm>
            <a:off x="7603331" y="3675856"/>
            <a:ext cx="10668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smtClean="0"/>
              <a:t>Sensor</a:t>
            </a:r>
            <a:endParaRPr lang="en-IN" dirty="0"/>
          </a:p>
        </p:txBody>
      </p:sp>
      <p:sp>
        <p:nvSpPr>
          <p:cNvPr id="25" name="Rectangle 24"/>
          <p:cNvSpPr/>
          <p:nvPr/>
        </p:nvSpPr>
        <p:spPr>
          <a:xfrm>
            <a:off x="7298531" y="4895056"/>
            <a:ext cx="1676400" cy="9906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smtClean="0"/>
              <a:t>Signal Conditioner</a:t>
            </a:r>
            <a:endParaRPr lang="en-IN" dirty="0"/>
          </a:p>
        </p:txBody>
      </p:sp>
      <p:cxnSp>
        <p:nvCxnSpPr>
          <p:cNvPr id="30" name="Straight Arrow Connector 29"/>
          <p:cNvCxnSpPr>
            <a:endCxn id="43" idx="1"/>
          </p:cNvCxnSpPr>
          <p:nvPr/>
        </p:nvCxnSpPr>
        <p:spPr>
          <a:xfrm>
            <a:off x="897731" y="2380456"/>
            <a:ext cx="990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60" idx="3"/>
          </p:cNvCxnSpPr>
          <p:nvPr/>
        </p:nvCxnSpPr>
        <p:spPr>
          <a:xfrm>
            <a:off x="7222331" y="2380456"/>
            <a:ext cx="2133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a:endCxn id="23" idx="0"/>
          </p:cNvCxnSpPr>
          <p:nvPr/>
        </p:nvCxnSpPr>
        <p:spPr>
          <a:xfrm rot="5400000">
            <a:off x="7489031" y="3028156"/>
            <a:ext cx="1295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23" idx="2"/>
            <a:endCxn id="25" idx="0"/>
          </p:cNvCxnSpPr>
          <p:nvPr/>
        </p:nvCxnSpPr>
        <p:spPr>
          <a:xfrm rot="5400000">
            <a:off x="7755731" y="4514056"/>
            <a:ext cx="762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2" name="Elbow Connector 81"/>
          <p:cNvCxnSpPr>
            <a:stCxn id="25" idx="1"/>
            <a:endCxn id="43" idx="2"/>
          </p:cNvCxnSpPr>
          <p:nvPr/>
        </p:nvCxnSpPr>
        <p:spPr>
          <a:xfrm rot="10800000">
            <a:off x="2536031" y="2761456"/>
            <a:ext cx="4762500" cy="2628900"/>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92" name="TextBox 91"/>
          <p:cNvSpPr txBox="1"/>
          <p:nvPr/>
        </p:nvSpPr>
        <p:spPr>
          <a:xfrm>
            <a:off x="381000" y="1816040"/>
            <a:ext cx="1735931" cy="1631216"/>
          </a:xfrm>
          <a:prstGeom prst="rect">
            <a:avLst/>
          </a:prstGeom>
          <a:noFill/>
        </p:spPr>
        <p:txBody>
          <a:bodyPr wrap="square" rtlCol="0">
            <a:spAutoFit/>
          </a:bodyPr>
          <a:lstStyle/>
          <a:p>
            <a:r>
              <a:rPr lang="en-IN" dirty="0" smtClean="0"/>
              <a:t>Input (R)</a:t>
            </a:r>
          </a:p>
          <a:p>
            <a:r>
              <a:rPr lang="en-IN" dirty="0" smtClean="0"/>
              <a:t>+</a:t>
            </a:r>
          </a:p>
          <a:p>
            <a:r>
              <a:rPr lang="en-IN" dirty="0" smtClean="0"/>
              <a:t>Set  Temperature (50</a:t>
            </a:r>
            <a:r>
              <a:rPr lang="en-IN" baseline="30000" dirty="0" smtClean="0"/>
              <a:t>o</a:t>
            </a:r>
            <a:r>
              <a:rPr lang="en-IN" dirty="0" smtClean="0"/>
              <a:t>C)</a:t>
            </a:r>
            <a:endParaRPr lang="en-IN" dirty="0"/>
          </a:p>
        </p:txBody>
      </p:sp>
      <p:sp>
        <p:nvSpPr>
          <p:cNvPr id="93" name="TextBox 92"/>
          <p:cNvSpPr txBox="1"/>
          <p:nvPr/>
        </p:nvSpPr>
        <p:spPr>
          <a:xfrm>
            <a:off x="3074552" y="4875946"/>
            <a:ext cx="1709379" cy="400110"/>
          </a:xfrm>
          <a:prstGeom prst="rect">
            <a:avLst/>
          </a:prstGeom>
          <a:noFill/>
        </p:spPr>
        <p:txBody>
          <a:bodyPr wrap="none" rtlCol="0">
            <a:spAutoFit/>
          </a:bodyPr>
          <a:lstStyle/>
          <a:p>
            <a:r>
              <a:rPr lang="en-IN" dirty="0" smtClean="0"/>
              <a:t>Feedback path</a:t>
            </a:r>
            <a:endParaRPr lang="en-IN" dirty="0"/>
          </a:p>
        </p:txBody>
      </p:sp>
      <p:sp>
        <p:nvSpPr>
          <p:cNvPr id="95" name="TextBox 94"/>
          <p:cNvSpPr txBox="1"/>
          <p:nvPr/>
        </p:nvSpPr>
        <p:spPr>
          <a:xfrm>
            <a:off x="3255031" y="2456656"/>
            <a:ext cx="309700" cy="400110"/>
          </a:xfrm>
          <a:prstGeom prst="rect">
            <a:avLst/>
          </a:prstGeom>
          <a:noFill/>
        </p:spPr>
        <p:txBody>
          <a:bodyPr wrap="none" rtlCol="0">
            <a:spAutoFit/>
          </a:bodyPr>
          <a:lstStyle/>
          <a:p>
            <a:r>
              <a:rPr lang="en-IN" dirty="0" smtClean="0"/>
              <a:t>E</a:t>
            </a:r>
            <a:endParaRPr lang="en-IN" dirty="0"/>
          </a:p>
        </p:txBody>
      </p:sp>
      <p:sp>
        <p:nvSpPr>
          <p:cNvPr id="106" name="TextBox 105"/>
          <p:cNvSpPr txBox="1"/>
          <p:nvPr/>
        </p:nvSpPr>
        <p:spPr>
          <a:xfrm>
            <a:off x="8746331" y="1957516"/>
            <a:ext cx="2336075" cy="1184940"/>
          </a:xfrm>
          <a:prstGeom prst="rect">
            <a:avLst/>
          </a:prstGeom>
          <a:noFill/>
        </p:spPr>
        <p:txBody>
          <a:bodyPr wrap="square" rtlCol="0">
            <a:spAutoFit/>
          </a:bodyPr>
          <a:lstStyle/>
          <a:p>
            <a:r>
              <a:rPr lang="en-IN" dirty="0" smtClean="0"/>
              <a:t>Temperature </a:t>
            </a:r>
          </a:p>
          <a:p>
            <a:endParaRPr lang="en-IN" sz="1100" dirty="0" smtClean="0"/>
          </a:p>
          <a:p>
            <a:r>
              <a:rPr lang="en-IN" dirty="0" smtClean="0"/>
              <a:t>Controlled </a:t>
            </a:r>
          </a:p>
          <a:p>
            <a:r>
              <a:rPr lang="en-IN" dirty="0" smtClean="0"/>
              <a:t>Variable</a:t>
            </a:r>
            <a:endParaRPr lang="en-IN" dirty="0"/>
          </a:p>
        </p:txBody>
      </p:sp>
      <p:sp>
        <p:nvSpPr>
          <p:cNvPr id="109" name="TextBox 108"/>
          <p:cNvSpPr txBox="1"/>
          <p:nvPr/>
        </p:nvSpPr>
        <p:spPr>
          <a:xfrm>
            <a:off x="897731" y="3675856"/>
            <a:ext cx="1231363" cy="400110"/>
          </a:xfrm>
          <a:prstGeom prst="rect">
            <a:avLst/>
          </a:prstGeom>
          <a:noFill/>
        </p:spPr>
        <p:txBody>
          <a:bodyPr wrap="none" rtlCol="0">
            <a:spAutoFit/>
          </a:bodyPr>
          <a:lstStyle/>
          <a:p>
            <a:r>
              <a:rPr lang="en-IN" dirty="0" smtClean="0"/>
              <a:t>Controller</a:t>
            </a:r>
            <a:endParaRPr lang="en-IN" dirty="0"/>
          </a:p>
        </p:txBody>
      </p:sp>
      <p:sp>
        <p:nvSpPr>
          <p:cNvPr id="110" name="TextBox 109"/>
          <p:cNvSpPr txBox="1"/>
          <p:nvPr/>
        </p:nvSpPr>
        <p:spPr>
          <a:xfrm flipH="1">
            <a:off x="6993731" y="6114256"/>
            <a:ext cx="2209800" cy="400110"/>
          </a:xfrm>
          <a:prstGeom prst="rect">
            <a:avLst/>
          </a:prstGeom>
          <a:noFill/>
        </p:spPr>
        <p:txBody>
          <a:bodyPr wrap="square" rtlCol="0">
            <a:spAutoFit/>
          </a:bodyPr>
          <a:lstStyle/>
          <a:p>
            <a:r>
              <a:rPr lang="en-IN" dirty="0" smtClean="0"/>
              <a:t>Measuring System</a:t>
            </a:r>
            <a:endParaRPr lang="en-IN" dirty="0"/>
          </a:p>
        </p:txBody>
      </p:sp>
      <p:sp>
        <p:nvSpPr>
          <p:cNvPr id="43" name="Rectangle 42"/>
          <p:cNvSpPr/>
          <p:nvPr/>
        </p:nvSpPr>
        <p:spPr>
          <a:xfrm>
            <a:off x="1888331" y="1999456"/>
            <a:ext cx="1295400" cy="76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smtClean="0"/>
              <a:t>Controller</a:t>
            </a:r>
            <a:endParaRPr lang="en-IN" dirty="0"/>
          </a:p>
        </p:txBody>
      </p:sp>
      <p:sp>
        <p:nvSpPr>
          <p:cNvPr id="50" name="Rectangle 49"/>
          <p:cNvSpPr/>
          <p:nvPr/>
        </p:nvSpPr>
        <p:spPr>
          <a:xfrm>
            <a:off x="3640931" y="1999456"/>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Relay</a:t>
            </a:r>
            <a:endParaRPr lang="en-IN" dirty="0"/>
          </a:p>
        </p:txBody>
      </p:sp>
      <p:cxnSp>
        <p:nvCxnSpPr>
          <p:cNvPr id="51" name="Straight Arrow Connector 50"/>
          <p:cNvCxnSpPr>
            <a:stCxn id="43" idx="3"/>
            <a:endCxn id="50" idx="1"/>
          </p:cNvCxnSpPr>
          <p:nvPr/>
        </p:nvCxnSpPr>
        <p:spPr>
          <a:xfrm>
            <a:off x="3183731" y="2380456"/>
            <a:ext cx="457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4" name="Rectangle 53"/>
          <p:cNvSpPr/>
          <p:nvPr/>
        </p:nvSpPr>
        <p:spPr>
          <a:xfrm>
            <a:off x="4936331" y="1999456"/>
            <a:ext cx="9144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Heater</a:t>
            </a:r>
            <a:endParaRPr lang="en-IN" dirty="0"/>
          </a:p>
        </p:txBody>
      </p:sp>
      <p:cxnSp>
        <p:nvCxnSpPr>
          <p:cNvPr id="55" name="Straight Arrow Connector 54"/>
          <p:cNvCxnSpPr>
            <a:stCxn id="50" idx="3"/>
            <a:endCxn id="54" idx="1"/>
          </p:cNvCxnSpPr>
          <p:nvPr/>
        </p:nvCxnSpPr>
        <p:spPr>
          <a:xfrm>
            <a:off x="4402931" y="2380456"/>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0" name="Rectangle 59"/>
          <p:cNvSpPr/>
          <p:nvPr/>
        </p:nvSpPr>
        <p:spPr>
          <a:xfrm>
            <a:off x="6384131" y="1999456"/>
            <a:ext cx="8382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Room</a:t>
            </a:r>
            <a:endParaRPr lang="en-IN" dirty="0"/>
          </a:p>
        </p:txBody>
      </p:sp>
      <p:cxnSp>
        <p:nvCxnSpPr>
          <p:cNvPr id="61" name="Straight Arrow Connector 60"/>
          <p:cNvCxnSpPr>
            <a:stCxn id="54" idx="3"/>
            <a:endCxn id="60" idx="1"/>
          </p:cNvCxnSpPr>
          <p:nvPr/>
        </p:nvCxnSpPr>
        <p:spPr>
          <a:xfrm>
            <a:off x="5850731" y="2380456"/>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2645915" y="2913856"/>
            <a:ext cx="690216" cy="400110"/>
          </a:xfrm>
          <a:prstGeom prst="rect">
            <a:avLst/>
          </a:prstGeom>
          <a:noFill/>
        </p:spPr>
        <p:txBody>
          <a:bodyPr wrap="square" rtlCol="0">
            <a:spAutoFit/>
          </a:bodyPr>
          <a:lstStyle/>
          <a:p>
            <a:r>
              <a:rPr lang="en-IN" dirty="0" smtClean="0"/>
              <a:t>B  - </a:t>
            </a:r>
            <a:endParaRPr lang="en-IN" dirty="0"/>
          </a:p>
        </p:txBody>
      </p:sp>
      <p:sp>
        <p:nvSpPr>
          <p:cNvPr id="84" name="TextBox 83"/>
          <p:cNvSpPr txBox="1"/>
          <p:nvPr/>
        </p:nvSpPr>
        <p:spPr>
          <a:xfrm>
            <a:off x="8208515" y="4266346"/>
            <a:ext cx="690216" cy="400110"/>
          </a:xfrm>
          <a:prstGeom prst="rect">
            <a:avLst/>
          </a:prstGeom>
          <a:noFill/>
        </p:spPr>
        <p:txBody>
          <a:bodyPr wrap="square" rtlCol="0">
            <a:spAutoFit/>
          </a:bodyPr>
          <a:lstStyle/>
          <a:p>
            <a:r>
              <a:rPr lang="en-IN" dirty="0" smtClean="0"/>
              <a:t>Ta</a:t>
            </a:r>
            <a:endParaRPr lang="en-IN" dirty="0"/>
          </a:p>
        </p:txBody>
      </p:sp>
      <p:sp>
        <p:nvSpPr>
          <p:cNvPr id="35" name="TextBox 34"/>
          <p:cNvSpPr txBox="1"/>
          <p:nvPr/>
        </p:nvSpPr>
        <p:spPr>
          <a:xfrm>
            <a:off x="3476368" y="3142456"/>
            <a:ext cx="1093504" cy="400110"/>
          </a:xfrm>
          <a:prstGeom prst="rect">
            <a:avLst/>
          </a:prstGeom>
          <a:noFill/>
        </p:spPr>
        <p:txBody>
          <a:bodyPr wrap="none" rtlCol="0">
            <a:spAutoFit/>
          </a:bodyPr>
          <a:lstStyle/>
          <a:p>
            <a:r>
              <a:rPr lang="en-IN" dirty="0" smtClean="0"/>
              <a:t>Actuator</a:t>
            </a:r>
            <a:endParaRPr lang="en-IN" dirty="0"/>
          </a:p>
        </p:txBody>
      </p:sp>
      <p:sp>
        <p:nvSpPr>
          <p:cNvPr id="36" name="TextBox 35"/>
          <p:cNvSpPr txBox="1"/>
          <p:nvPr/>
        </p:nvSpPr>
        <p:spPr>
          <a:xfrm>
            <a:off x="5381368" y="3142456"/>
            <a:ext cx="719299" cy="400110"/>
          </a:xfrm>
          <a:prstGeom prst="rect">
            <a:avLst/>
          </a:prstGeom>
          <a:noFill/>
        </p:spPr>
        <p:txBody>
          <a:bodyPr wrap="none" rtlCol="0">
            <a:spAutoFit/>
          </a:bodyPr>
          <a:lstStyle/>
          <a:p>
            <a:r>
              <a:rPr lang="en-IN" dirty="0" smtClean="0"/>
              <a:t>Plant</a:t>
            </a:r>
            <a:endParaRPr lang="en-IN" dirty="0"/>
          </a:p>
        </p:txBody>
      </p:sp>
      <p:sp>
        <p:nvSpPr>
          <p:cNvPr id="37" name="TextBox 36"/>
          <p:cNvSpPr txBox="1"/>
          <p:nvPr/>
        </p:nvSpPr>
        <p:spPr>
          <a:xfrm>
            <a:off x="8136731" y="3142456"/>
            <a:ext cx="1524648" cy="400110"/>
          </a:xfrm>
          <a:prstGeom prst="rect">
            <a:avLst/>
          </a:prstGeom>
          <a:noFill/>
        </p:spPr>
        <p:txBody>
          <a:bodyPr wrap="none" rtlCol="0">
            <a:spAutoFit/>
          </a:bodyPr>
          <a:lstStyle/>
          <a:p>
            <a:r>
              <a:rPr lang="en-IN" dirty="0" smtClean="0"/>
              <a:t>Temperature</a:t>
            </a:r>
            <a:endParaRPr lang="en-I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Pressure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50</a:t>
            </a:fld>
            <a:endParaRPr lang="en-US" sz="2000" b="1" dirty="0">
              <a:solidFill>
                <a:srgbClr val="FF0000"/>
              </a:solidFill>
            </a:endParaRPr>
          </a:p>
        </p:txBody>
      </p:sp>
      <p:pic>
        <p:nvPicPr>
          <p:cNvPr id="73730" name="Picture 2"/>
          <p:cNvPicPr>
            <a:picLocks noChangeAspect="1" noChangeArrowheads="1"/>
          </p:cNvPicPr>
          <p:nvPr/>
        </p:nvPicPr>
        <p:blipFill>
          <a:blip r:embed="rId2"/>
          <a:srcRect/>
          <a:stretch>
            <a:fillRect/>
          </a:stretch>
        </p:blipFill>
        <p:spPr bwMode="auto">
          <a:xfrm>
            <a:off x="1199205" y="1161256"/>
            <a:ext cx="8309126" cy="54599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Pressure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51</a:t>
            </a:fld>
            <a:endParaRPr lang="en-US" sz="2000" b="1" dirty="0">
              <a:solidFill>
                <a:srgbClr val="FF0000"/>
              </a:solidFill>
            </a:endParaRPr>
          </a:p>
        </p:txBody>
      </p:sp>
      <p:pic>
        <p:nvPicPr>
          <p:cNvPr id="74754" name="Picture 2"/>
          <p:cNvPicPr>
            <a:picLocks noChangeAspect="1" noChangeArrowheads="1"/>
          </p:cNvPicPr>
          <p:nvPr/>
        </p:nvPicPr>
        <p:blipFill>
          <a:blip r:embed="rId2"/>
          <a:srcRect/>
          <a:stretch>
            <a:fillRect/>
          </a:stretch>
        </p:blipFill>
        <p:spPr bwMode="auto">
          <a:xfrm>
            <a:off x="592930" y="1131888"/>
            <a:ext cx="9340453" cy="54395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Force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52</a:t>
            </a:fld>
            <a:endParaRPr lang="en-US" sz="2000" b="1" dirty="0">
              <a:solidFill>
                <a:srgbClr val="FF0000"/>
              </a:solidFill>
            </a:endParaRPr>
          </a:p>
        </p:txBody>
      </p:sp>
      <p:pic>
        <p:nvPicPr>
          <p:cNvPr id="75779" name="Picture 3"/>
          <p:cNvPicPr>
            <a:picLocks noChangeAspect="1" noChangeArrowheads="1"/>
          </p:cNvPicPr>
          <p:nvPr/>
        </p:nvPicPr>
        <p:blipFill>
          <a:blip r:embed="rId2"/>
          <a:srcRect/>
          <a:stretch>
            <a:fillRect/>
          </a:stretch>
        </p:blipFill>
        <p:spPr bwMode="auto">
          <a:xfrm>
            <a:off x="364331" y="1313656"/>
            <a:ext cx="9601199"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Force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53</a:t>
            </a:fld>
            <a:endParaRPr lang="en-US" sz="2000" b="1" dirty="0">
              <a:solidFill>
                <a:srgbClr val="FF0000"/>
              </a:solidFill>
            </a:endParaRPr>
          </a:p>
        </p:txBody>
      </p:sp>
      <p:pic>
        <p:nvPicPr>
          <p:cNvPr id="76803" name="Picture 3"/>
          <p:cNvPicPr>
            <a:picLocks noChangeAspect="1" noChangeArrowheads="1"/>
          </p:cNvPicPr>
          <p:nvPr/>
        </p:nvPicPr>
        <p:blipFill>
          <a:blip r:embed="rId2"/>
          <a:srcRect/>
          <a:stretch>
            <a:fillRect/>
          </a:stretch>
        </p:blipFill>
        <p:spPr bwMode="auto">
          <a:xfrm>
            <a:off x="1202531" y="1161256"/>
            <a:ext cx="7986486"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Force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54</a:t>
            </a:fld>
            <a:endParaRPr lang="en-US" sz="2000" b="1" dirty="0">
              <a:solidFill>
                <a:srgbClr val="FF0000"/>
              </a:solidFill>
            </a:endParaRPr>
          </a:p>
        </p:txBody>
      </p:sp>
      <p:pic>
        <p:nvPicPr>
          <p:cNvPr id="76802" name="Picture 2"/>
          <p:cNvPicPr>
            <a:picLocks noChangeAspect="1" noChangeArrowheads="1"/>
          </p:cNvPicPr>
          <p:nvPr/>
        </p:nvPicPr>
        <p:blipFill>
          <a:blip r:embed="rId2"/>
          <a:srcRect/>
          <a:stretch>
            <a:fillRect/>
          </a:stretch>
        </p:blipFill>
        <p:spPr bwMode="auto">
          <a:xfrm>
            <a:off x="364331" y="1161256"/>
            <a:ext cx="95250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Optical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55</a:t>
            </a:fld>
            <a:endParaRPr lang="en-US" sz="2000" b="1" dirty="0">
              <a:solidFill>
                <a:srgbClr val="FF0000"/>
              </a:solidFill>
            </a:endParaRPr>
          </a:p>
        </p:txBody>
      </p:sp>
      <p:pic>
        <p:nvPicPr>
          <p:cNvPr id="77826" name="Picture 2"/>
          <p:cNvPicPr>
            <a:picLocks noChangeAspect="1" noChangeArrowheads="1"/>
          </p:cNvPicPr>
          <p:nvPr/>
        </p:nvPicPr>
        <p:blipFill>
          <a:blip r:embed="rId2"/>
          <a:srcRect/>
          <a:stretch>
            <a:fillRect/>
          </a:stretch>
        </p:blipFill>
        <p:spPr bwMode="auto">
          <a:xfrm>
            <a:off x="1126331" y="1161256"/>
            <a:ext cx="8250878"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Photoconductor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56</a:t>
            </a:fld>
            <a:endParaRPr lang="en-US" sz="2000" b="1" dirty="0">
              <a:solidFill>
                <a:srgbClr val="FF0000"/>
              </a:solidFill>
            </a:endParaRPr>
          </a:p>
        </p:txBody>
      </p:sp>
      <p:pic>
        <p:nvPicPr>
          <p:cNvPr id="78850" name="Picture 2"/>
          <p:cNvPicPr>
            <a:picLocks noChangeAspect="1" noChangeArrowheads="1"/>
          </p:cNvPicPr>
          <p:nvPr/>
        </p:nvPicPr>
        <p:blipFill>
          <a:blip r:embed="rId2"/>
          <a:srcRect/>
          <a:stretch>
            <a:fillRect/>
          </a:stretch>
        </p:blipFill>
        <p:spPr bwMode="auto">
          <a:xfrm>
            <a:off x="2802731" y="1148397"/>
            <a:ext cx="4953000" cy="1929607"/>
          </a:xfrm>
          <a:prstGeom prst="rect">
            <a:avLst/>
          </a:prstGeom>
          <a:noFill/>
          <a:ln w="9525">
            <a:noFill/>
            <a:miter lim="800000"/>
            <a:headEnd/>
            <a:tailEnd/>
          </a:ln>
          <a:effectLst/>
        </p:spPr>
      </p:pic>
      <p:pic>
        <p:nvPicPr>
          <p:cNvPr id="78851" name="Picture 3"/>
          <p:cNvPicPr>
            <a:picLocks noChangeAspect="1" noChangeArrowheads="1"/>
          </p:cNvPicPr>
          <p:nvPr/>
        </p:nvPicPr>
        <p:blipFill>
          <a:blip r:embed="rId3"/>
          <a:srcRect/>
          <a:stretch>
            <a:fillRect/>
          </a:stretch>
        </p:blipFill>
        <p:spPr bwMode="auto">
          <a:xfrm>
            <a:off x="1918602" y="3142456"/>
            <a:ext cx="6751529"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Photodiode</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57</a:t>
            </a:fld>
            <a:endParaRPr lang="en-US" sz="2000" b="1" dirty="0">
              <a:solidFill>
                <a:srgbClr val="FF0000"/>
              </a:solidFill>
            </a:endParaRPr>
          </a:p>
        </p:txBody>
      </p:sp>
      <p:pic>
        <p:nvPicPr>
          <p:cNvPr id="79874" name="Picture 2"/>
          <p:cNvPicPr>
            <a:picLocks noChangeAspect="1" noChangeArrowheads="1"/>
          </p:cNvPicPr>
          <p:nvPr/>
        </p:nvPicPr>
        <p:blipFill>
          <a:blip r:embed="rId2"/>
          <a:srcRect/>
          <a:stretch>
            <a:fillRect/>
          </a:stretch>
        </p:blipFill>
        <p:spPr bwMode="auto">
          <a:xfrm>
            <a:off x="2878931" y="1161256"/>
            <a:ext cx="4648200" cy="2878245"/>
          </a:xfrm>
          <a:prstGeom prst="rect">
            <a:avLst/>
          </a:prstGeom>
          <a:noFill/>
          <a:ln w="9525">
            <a:noFill/>
            <a:miter lim="800000"/>
            <a:headEnd/>
            <a:tailEnd/>
          </a:ln>
          <a:effectLst/>
        </p:spPr>
      </p:pic>
      <p:pic>
        <p:nvPicPr>
          <p:cNvPr id="79875" name="Picture 3"/>
          <p:cNvPicPr>
            <a:picLocks noChangeAspect="1" noChangeArrowheads="1"/>
          </p:cNvPicPr>
          <p:nvPr/>
        </p:nvPicPr>
        <p:blipFill>
          <a:blip r:embed="rId3"/>
          <a:srcRect/>
          <a:stretch>
            <a:fillRect/>
          </a:stretch>
        </p:blipFill>
        <p:spPr bwMode="auto">
          <a:xfrm>
            <a:off x="3717131" y="4056856"/>
            <a:ext cx="3429000" cy="24865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Actuators</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58</a:t>
            </a:fld>
            <a:endParaRPr lang="en-US" sz="2000" b="1" dirty="0">
              <a:solidFill>
                <a:srgbClr val="FF0000"/>
              </a:solidFill>
            </a:endParaRPr>
          </a:p>
        </p:txBody>
      </p:sp>
      <p:pic>
        <p:nvPicPr>
          <p:cNvPr id="80898" name="Picture 2"/>
          <p:cNvPicPr>
            <a:picLocks noChangeAspect="1" noChangeArrowheads="1"/>
          </p:cNvPicPr>
          <p:nvPr/>
        </p:nvPicPr>
        <p:blipFill>
          <a:blip r:embed="rId2"/>
          <a:srcRect/>
          <a:stretch>
            <a:fillRect/>
          </a:stretch>
        </p:blipFill>
        <p:spPr bwMode="auto">
          <a:xfrm>
            <a:off x="364331" y="1161256"/>
            <a:ext cx="9637329" cy="3886200"/>
          </a:xfrm>
          <a:prstGeom prst="rect">
            <a:avLst/>
          </a:prstGeom>
          <a:noFill/>
          <a:ln w="9525">
            <a:noFill/>
            <a:miter lim="800000"/>
            <a:headEnd/>
            <a:tailEnd/>
          </a:ln>
          <a:effectLst/>
        </p:spPr>
      </p:pic>
      <p:sp>
        <p:nvSpPr>
          <p:cNvPr id="14" name="Rectangle 13"/>
          <p:cNvSpPr/>
          <p:nvPr/>
        </p:nvSpPr>
        <p:spPr>
          <a:xfrm>
            <a:off x="669131" y="5047456"/>
            <a:ext cx="8839200" cy="1384995"/>
          </a:xfrm>
          <a:prstGeom prst="rect">
            <a:avLst/>
          </a:prstGeom>
        </p:spPr>
        <p:txBody>
          <a:bodyPr wrap="square">
            <a:spAutoFit/>
          </a:bodyPr>
          <a:lstStyle/>
          <a:p>
            <a:pPr algn="just"/>
            <a:r>
              <a:rPr lang="en-US" sz="2800" b="1" dirty="0" smtClean="0">
                <a:latin typeface="Calibri" pitchFamily="34" charset="0"/>
                <a:cs typeface="Calibri" pitchFamily="34" charset="0"/>
              </a:rPr>
              <a:t>Types:  1. Electrical</a:t>
            </a:r>
          </a:p>
          <a:p>
            <a:pPr algn="just"/>
            <a:r>
              <a:rPr lang="en-US" sz="2800" b="1" dirty="0" smtClean="0">
                <a:latin typeface="Calibri" pitchFamily="34" charset="0"/>
                <a:cs typeface="Calibri" pitchFamily="34" charset="0"/>
              </a:rPr>
              <a:t>              2. Pneumatic</a:t>
            </a:r>
          </a:p>
          <a:p>
            <a:pPr algn="just"/>
            <a:r>
              <a:rPr lang="en-US" sz="2800" b="1" dirty="0" smtClean="0">
                <a:latin typeface="Calibri" pitchFamily="34" charset="0"/>
                <a:cs typeface="Calibri" pitchFamily="34" charset="0"/>
              </a:rPr>
              <a:t>              3. </a:t>
            </a:r>
            <a:r>
              <a:rPr lang="en-US" sz="2800" b="1" dirty="0" err="1" smtClean="0">
                <a:latin typeface="Calibri" pitchFamily="34" charset="0"/>
                <a:cs typeface="Calibri" pitchFamily="34" charset="0"/>
              </a:rPr>
              <a:t>Hydralic</a:t>
            </a:r>
            <a:endParaRPr lang="en-US" sz="2800" b="1"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Relay</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59</a:t>
            </a:fld>
            <a:endParaRPr lang="en-US" sz="2000" b="1" dirty="0">
              <a:solidFill>
                <a:srgbClr val="FF0000"/>
              </a:solidFill>
            </a:endParaRPr>
          </a:p>
        </p:txBody>
      </p:sp>
      <p:pic>
        <p:nvPicPr>
          <p:cNvPr id="81922" name="Picture 2"/>
          <p:cNvPicPr>
            <a:picLocks noChangeAspect="1" noChangeArrowheads="1"/>
          </p:cNvPicPr>
          <p:nvPr/>
        </p:nvPicPr>
        <p:blipFill>
          <a:blip r:embed="rId2"/>
          <a:srcRect/>
          <a:stretch>
            <a:fillRect/>
          </a:stretch>
        </p:blipFill>
        <p:spPr bwMode="auto">
          <a:xfrm>
            <a:off x="1050131" y="1150938"/>
            <a:ext cx="8172960" cy="54205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Types of control system</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570756"/>
          </a:xfrm>
          <a:prstGeom prst="rect">
            <a:avLst/>
          </a:prstGeom>
        </p:spPr>
        <p:txBody>
          <a:bodyPr wrap="square">
            <a:spAutoFit/>
          </a:bodyPr>
          <a:lstStyle/>
          <a:p>
            <a:pPr algn="just">
              <a:buFont typeface="Arial" pitchFamily="34" charset="0"/>
              <a:buChar char="•"/>
            </a:pPr>
            <a:r>
              <a:rPr lang="en-US" sz="3000" b="1" dirty="0" smtClean="0">
                <a:latin typeface="Calibri" pitchFamily="34" charset="0"/>
                <a:cs typeface="Calibri" pitchFamily="34" charset="0"/>
              </a:rPr>
              <a:t>   </a:t>
            </a:r>
            <a:r>
              <a:rPr lang="en-US" sz="3000" b="1" dirty="0" smtClean="0">
                <a:solidFill>
                  <a:srgbClr val="FF0000"/>
                </a:solidFill>
                <a:latin typeface="Calibri" pitchFamily="34" charset="0"/>
                <a:cs typeface="Calibri" pitchFamily="34" charset="0"/>
              </a:rPr>
              <a:t>Closed loop system or feedback system</a:t>
            </a:r>
            <a:r>
              <a:rPr lang="en-US" sz="2800" b="1" dirty="0" smtClean="0">
                <a:solidFill>
                  <a:srgbClr val="FF0000"/>
                </a:solidFill>
                <a:latin typeface="Calibri" pitchFamily="34" charset="0"/>
                <a:cs typeface="Calibri" pitchFamily="34" charset="0"/>
              </a:rPr>
              <a:t>.</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Feedback type control system provides continuous vigilance over the value of controlled variable.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Example: Automatic temperature control system.</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It has dynamic performance, accuracy and adaptability to disturbance. </a:t>
            </a: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a:t>
            </a:r>
            <a:r>
              <a:rPr lang="en-US" sz="2800" b="1" dirty="0" smtClean="0">
                <a:solidFill>
                  <a:srgbClr val="FF0000"/>
                </a:solidFill>
                <a:latin typeface="Calibri" pitchFamily="34" charset="0"/>
                <a:cs typeface="Calibri" pitchFamily="34" charset="0"/>
              </a:rPr>
              <a:t>Open-loop control system. </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Example: Remote control of TV.</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It is simple, less costly and fast in operation but limited in accuracy.</a:t>
            </a:r>
            <a:r>
              <a:rPr lang="en-US" sz="3000" b="1" dirty="0" smtClean="0">
                <a:latin typeface="Calibri" pitchFamily="34" charset="0"/>
                <a:cs typeface="Calibri" pitchFamily="34" charset="0"/>
              </a:rPr>
              <a:t> </a:t>
            </a: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6</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Relay</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60</a:t>
            </a:fld>
            <a:endParaRPr lang="en-US" sz="2000" b="1" dirty="0">
              <a:solidFill>
                <a:srgbClr val="FF0000"/>
              </a:solidFill>
            </a:endParaRPr>
          </a:p>
        </p:txBody>
      </p:sp>
      <p:pic>
        <p:nvPicPr>
          <p:cNvPr id="82946" name="Picture 2"/>
          <p:cNvPicPr>
            <a:picLocks noChangeAspect="1" noChangeArrowheads="1"/>
          </p:cNvPicPr>
          <p:nvPr/>
        </p:nvPicPr>
        <p:blipFill>
          <a:blip r:embed="rId2"/>
          <a:srcRect/>
          <a:stretch>
            <a:fillRect/>
          </a:stretch>
        </p:blipFill>
        <p:spPr bwMode="auto">
          <a:xfrm>
            <a:off x="669131" y="1161256"/>
            <a:ext cx="921004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Relay</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61</a:t>
            </a:fld>
            <a:endParaRPr lang="en-US" sz="2000" b="1" dirty="0">
              <a:solidFill>
                <a:srgbClr val="FF0000"/>
              </a:solidFill>
            </a:endParaRPr>
          </a:p>
        </p:txBody>
      </p:sp>
      <p:pic>
        <p:nvPicPr>
          <p:cNvPr id="83970" name="Picture 2"/>
          <p:cNvPicPr>
            <a:picLocks noChangeAspect="1" noChangeArrowheads="1"/>
          </p:cNvPicPr>
          <p:nvPr/>
        </p:nvPicPr>
        <p:blipFill>
          <a:blip r:embed="rId2"/>
          <a:srcRect/>
          <a:stretch>
            <a:fillRect/>
          </a:stretch>
        </p:blipFill>
        <p:spPr bwMode="auto">
          <a:xfrm>
            <a:off x="745331" y="1161256"/>
            <a:ext cx="8965132"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Intelligent Control System</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7</a:t>
            </a:fld>
            <a:endParaRPr lang="en-US" sz="2000" b="1" dirty="0">
              <a:solidFill>
                <a:srgbClr val="FF0000"/>
              </a:solidFill>
            </a:endParaRPr>
          </a:p>
        </p:txBody>
      </p:sp>
      <p:sp>
        <p:nvSpPr>
          <p:cNvPr id="16" name="Rectangle 15"/>
          <p:cNvSpPr/>
          <p:nvPr/>
        </p:nvSpPr>
        <p:spPr>
          <a:xfrm>
            <a:off x="3107531" y="1847056"/>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DAC</a:t>
            </a:r>
            <a:endParaRPr lang="en-IN" dirty="0"/>
          </a:p>
        </p:txBody>
      </p:sp>
      <p:sp>
        <p:nvSpPr>
          <p:cNvPr id="20" name="Rectangle 19"/>
          <p:cNvSpPr/>
          <p:nvPr/>
        </p:nvSpPr>
        <p:spPr>
          <a:xfrm>
            <a:off x="4326731" y="1847056"/>
            <a:ext cx="1143000" cy="76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t>Actuator</a:t>
            </a:r>
            <a:endParaRPr lang="en-IN" dirty="0"/>
          </a:p>
        </p:txBody>
      </p:sp>
      <p:sp>
        <p:nvSpPr>
          <p:cNvPr id="22" name="Rectangle 21"/>
          <p:cNvSpPr/>
          <p:nvPr/>
        </p:nvSpPr>
        <p:spPr>
          <a:xfrm>
            <a:off x="6003131" y="1770856"/>
            <a:ext cx="15240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smtClean="0"/>
              <a:t>Plant or Process</a:t>
            </a:r>
            <a:endParaRPr lang="en-IN" dirty="0"/>
          </a:p>
        </p:txBody>
      </p:sp>
      <p:sp>
        <p:nvSpPr>
          <p:cNvPr id="25" name="Rectangle 24"/>
          <p:cNvSpPr/>
          <p:nvPr/>
        </p:nvSpPr>
        <p:spPr>
          <a:xfrm>
            <a:off x="7679531" y="4133056"/>
            <a:ext cx="1524000" cy="685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smtClean="0"/>
              <a:t>Measuring System</a:t>
            </a:r>
            <a:endParaRPr lang="en-IN" dirty="0"/>
          </a:p>
        </p:txBody>
      </p:sp>
      <p:sp>
        <p:nvSpPr>
          <p:cNvPr id="27" name="Rectangle 26"/>
          <p:cNvSpPr/>
          <p:nvPr/>
        </p:nvSpPr>
        <p:spPr>
          <a:xfrm>
            <a:off x="3107531" y="4133056"/>
            <a:ext cx="1524000" cy="685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smtClean="0"/>
              <a:t>ADC</a:t>
            </a:r>
            <a:endParaRPr lang="en-IN" dirty="0"/>
          </a:p>
        </p:txBody>
      </p:sp>
      <p:cxnSp>
        <p:nvCxnSpPr>
          <p:cNvPr id="30" name="Straight Arrow Connector 29"/>
          <p:cNvCxnSpPr>
            <a:endCxn id="52" idx="1"/>
          </p:cNvCxnSpPr>
          <p:nvPr/>
        </p:nvCxnSpPr>
        <p:spPr>
          <a:xfrm>
            <a:off x="440531" y="2228056"/>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52" idx="3"/>
            <a:endCxn id="16" idx="1"/>
          </p:cNvCxnSpPr>
          <p:nvPr/>
        </p:nvCxnSpPr>
        <p:spPr>
          <a:xfrm>
            <a:off x="2345531" y="2228056"/>
            <a:ext cx="762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16" idx="3"/>
            <a:endCxn id="20" idx="1"/>
          </p:cNvCxnSpPr>
          <p:nvPr/>
        </p:nvCxnSpPr>
        <p:spPr>
          <a:xfrm>
            <a:off x="3869531" y="2228056"/>
            <a:ext cx="457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20" idx="3"/>
            <a:endCxn id="22" idx="1"/>
          </p:cNvCxnSpPr>
          <p:nvPr/>
        </p:nvCxnSpPr>
        <p:spPr>
          <a:xfrm>
            <a:off x="5469731" y="2228056"/>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22" idx="3"/>
          </p:cNvCxnSpPr>
          <p:nvPr/>
        </p:nvCxnSpPr>
        <p:spPr>
          <a:xfrm>
            <a:off x="7527131" y="2228056"/>
            <a:ext cx="2133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a:endCxn id="25" idx="0"/>
          </p:cNvCxnSpPr>
          <p:nvPr/>
        </p:nvCxnSpPr>
        <p:spPr>
          <a:xfrm rot="5400000">
            <a:off x="7489825" y="3180556"/>
            <a:ext cx="1904206" cy="7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25" idx="1"/>
            <a:endCxn id="27" idx="3"/>
          </p:cNvCxnSpPr>
          <p:nvPr/>
        </p:nvCxnSpPr>
        <p:spPr>
          <a:xfrm rot="10800000">
            <a:off x="4631531" y="4475956"/>
            <a:ext cx="3048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2" name="Elbow Connector 81"/>
          <p:cNvCxnSpPr>
            <a:stCxn id="27" idx="1"/>
            <a:endCxn id="52" idx="2"/>
          </p:cNvCxnSpPr>
          <p:nvPr/>
        </p:nvCxnSpPr>
        <p:spPr>
          <a:xfrm rot="10800000">
            <a:off x="1659731" y="2837656"/>
            <a:ext cx="1447800" cy="1638300"/>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92" name="TextBox 91"/>
          <p:cNvSpPr txBox="1"/>
          <p:nvPr/>
        </p:nvSpPr>
        <p:spPr>
          <a:xfrm>
            <a:off x="135731" y="1694656"/>
            <a:ext cx="745331" cy="400110"/>
          </a:xfrm>
          <a:prstGeom prst="rect">
            <a:avLst/>
          </a:prstGeom>
          <a:noFill/>
        </p:spPr>
        <p:txBody>
          <a:bodyPr wrap="square" rtlCol="0">
            <a:spAutoFit/>
          </a:bodyPr>
          <a:lstStyle/>
          <a:p>
            <a:r>
              <a:rPr lang="en-IN" dirty="0" smtClean="0"/>
              <a:t>Input </a:t>
            </a:r>
          </a:p>
        </p:txBody>
      </p:sp>
      <p:cxnSp>
        <p:nvCxnSpPr>
          <p:cNvPr id="97" name="Straight Arrow Connector 96"/>
          <p:cNvCxnSpPr/>
          <p:nvPr/>
        </p:nvCxnSpPr>
        <p:spPr>
          <a:xfrm rot="5400000">
            <a:off x="6079331" y="1618456"/>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8" name="Straight Arrow Connector 97"/>
          <p:cNvCxnSpPr/>
          <p:nvPr/>
        </p:nvCxnSpPr>
        <p:spPr>
          <a:xfrm rot="5400000">
            <a:off x="6383337" y="1617662"/>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a:xfrm rot="5400000">
            <a:off x="6764337" y="1617662"/>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p:nvPr/>
        </p:nvCxnSpPr>
        <p:spPr>
          <a:xfrm rot="5400000">
            <a:off x="7069137" y="1617662"/>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6010793" y="1085056"/>
            <a:ext cx="1440138" cy="400110"/>
          </a:xfrm>
          <a:prstGeom prst="rect">
            <a:avLst/>
          </a:prstGeom>
          <a:noFill/>
        </p:spPr>
        <p:txBody>
          <a:bodyPr wrap="none" rtlCol="0">
            <a:spAutoFit/>
          </a:bodyPr>
          <a:lstStyle/>
          <a:p>
            <a:r>
              <a:rPr lang="en-IN" dirty="0" smtClean="0"/>
              <a:t>Disturbance</a:t>
            </a:r>
            <a:endParaRPr lang="en-IN" dirty="0"/>
          </a:p>
        </p:txBody>
      </p:sp>
      <p:sp>
        <p:nvSpPr>
          <p:cNvPr id="106" name="TextBox 105"/>
          <p:cNvSpPr txBox="1"/>
          <p:nvPr/>
        </p:nvSpPr>
        <p:spPr>
          <a:xfrm>
            <a:off x="8746332" y="1675546"/>
            <a:ext cx="1371599" cy="400110"/>
          </a:xfrm>
          <a:prstGeom prst="rect">
            <a:avLst/>
          </a:prstGeom>
          <a:noFill/>
        </p:spPr>
        <p:txBody>
          <a:bodyPr wrap="square" rtlCol="0">
            <a:spAutoFit/>
          </a:bodyPr>
          <a:lstStyle/>
          <a:p>
            <a:r>
              <a:rPr lang="en-IN" dirty="0" smtClean="0"/>
              <a:t>Output (C)</a:t>
            </a:r>
          </a:p>
        </p:txBody>
      </p:sp>
      <p:sp>
        <p:nvSpPr>
          <p:cNvPr id="52" name="Rectangle 51"/>
          <p:cNvSpPr/>
          <p:nvPr/>
        </p:nvSpPr>
        <p:spPr>
          <a:xfrm>
            <a:off x="973931" y="1618456"/>
            <a:ext cx="1371600" cy="1219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Computer as Controller</a:t>
            </a:r>
            <a:endParaRPr lang="en-IN" dirty="0"/>
          </a:p>
        </p:txBody>
      </p:sp>
      <p:sp>
        <p:nvSpPr>
          <p:cNvPr id="79" name="Rectangle 78"/>
          <p:cNvSpPr/>
          <p:nvPr/>
        </p:nvSpPr>
        <p:spPr>
          <a:xfrm>
            <a:off x="288131" y="4907974"/>
            <a:ext cx="9677400" cy="1815882"/>
          </a:xfrm>
          <a:prstGeom prst="rect">
            <a:avLst/>
          </a:prstGeom>
        </p:spPr>
        <p:txBody>
          <a:bodyPr wrap="square">
            <a:spAutoFit/>
          </a:bodyPr>
          <a:lstStyle/>
          <a:p>
            <a:pPr algn="just">
              <a:buFont typeface="Arial" pitchFamily="34" charset="0"/>
              <a:buChar char="•"/>
            </a:pPr>
            <a:r>
              <a:rPr lang="en-US" sz="2800" b="1" dirty="0" smtClean="0">
                <a:latin typeface="Calibri" pitchFamily="34" charset="0"/>
                <a:cs typeface="Calibri" pitchFamily="34" charset="0"/>
              </a:rPr>
              <a:t> Intelligent control system is used in modern chemical process industry. Such systems are provided with the capability of taking their own decisions in setting inputs of controlled variables, depending upon environment and disturbance. </a:t>
            </a:r>
            <a:endParaRPr lang="en-US" b="1"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Transducer and Sensor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5632311"/>
          </a:xfrm>
          <a:prstGeom prst="rect">
            <a:avLst/>
          </a:prstGeom>
        </p:spPr>
        <p:txBody>
          <a:bodyPr wrap="square">
            <a:spAutoFit/>
          </a:bodyPr>
          <a:lstStyle/>
          <a:p>
            <a:pPr algn="just">
              <a:buFont typeface="Arial" pitchFamily="34" charset="0"/>
              <a:buChar char="•"/>
            </a:pPr>
            <a:r>
              <a:rPr lang="en-US" sz="3000" b="1" dirty="0" smtClean="0">
                <a:latin typeface="Calibri" pitchFamily="34" charset="0"/>
                <a:cs typeface="Calibri" pitchFamily="34" charset="0"/>
              </a:rPr>
              <a:t>   In Instrumentation, the terms transducer and sensor are interchangeably but there is a slightly between these two.</a:t>
            </a:r>
            <a:endParaRPr lang="en-US" sz="2800" b="1" dirty="0" smtClean="0">
              <a:solidFill>
                <a:srgbClr val="FF0000"/>
              </a:solidFill>
              <a:latin typeface="Calibri" pitchFamily="34" charset="0"/>
              <a:cs typeface="Calibri" pitchFamily="34" charset="0"/>
            </a:endParaRPr>
          </a:p>
          <a:p>
            <a:pPr algn="just"/>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A sensor may be employed for detecting the status of variable or sensing the degree or level of a physical measurand, apart from responding to the condition under measurement.</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Sensor is a device that performs initial measurement and energy conversion, while transducer is a device which converts signal from one form to another form.</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Ex: I to V converter would be transducer but not a sensor.</a:t>
            </a:r>
          </a:p>
          <a:p>
            <a:pPr algn="just">
              <a:buFont typeface="Arial" pitchFamily="34" charset="0"/>
              <a:buChar char="•"/>
            </a:pPr>
            <a:endParaRPr lang="en-US" sz="1200" b="1" dirty="0" smtClean="0">
              <a:latin typeface="Calibri" pitchFamily="34" charset="0"/>
              <a:cs typeface="Calibri" pitchFamily="34" charset="0"/>
            </a:endParaRPr>
          </a:p>
          <a:p>
            <a:pPr algn="just">
              <a:buFont typeface="Arial" pitchFamily="34" charset="0"/>
              <a:buChar char="•"/>
            </a:pPr>
            <a:r>
              <a:rPr lang="en-US" sz="2800" b="1" dirty="0" smtClean="0">
                <a:latin typeface="Calibri" pitchFamily="34" charset="0"/>
                <a:cs typeface="Calibri" pitchFamily="34" charset="0"/>
              </a:rPr>
              <a:t>   </a:t>
            </a:r>
            <a:r>
              <a:rPr lang="en-US" sz="2800" b="1" dirty="0" smtClean="0">
                <a:solidFill>
                  <a:srgbClr val="FF0000"/>
                </a:solidFill>
                <a:latin typeface="Calibri" pitchFamily="34" charset="0"/>
                <a:cs typeface="Calibri" pitchFamily="34" charset="0"/>
              </a:rPr>
              <a:t>“All sensors are transducers but all transducers may not be sensors.”   </a:t>
            </a:r>
            <a:endParaRPr lang="en-US" sz="3000" b="1" dirty="0" smtClean="0">
              <a:solidFill>
                <a:srgbClr val="FF0000"/>
              </a:solidFill>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8</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1931" y="1085056"/>
            <a:ext cx="9906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1931" y="6647656"/>
            <a:ext cx="9906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931" y="170656"/>
            <a:ext cx="990600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b="1" dirty="0" smtClean="0">
                <a:ln w="1905">
                  <a:solidFill>
                    <a:schemeClr val="accent6">
                      <a:lumMod val="75000"/>
                    </a:schemeClr>
                  </a:solidFill>
                </a:ln>
                <a:solidFill>
                  <a:srgbClr val="FF0000"/>
                </a:solidFill>
                <a:effectLst>
                  <a:innerShdw blurRad="69850" dist="43180" dir="5400000">
                    <a:srgbClr val="000000">
                      <a:alpha val="65000"/>
                    </a:srgbClr>
                  </a:innerShdw>
                </a:effectLst>
              </a:rPr>
              <a:t>Classification of Transducer</a:t>
            </a:r>
            <a:endParaRPr lang="en-US" sz="4000" b="1" dirty="0">
              <a:ln w="1905">
                <a:solidFill>
                  <a:schemeClr val="accent6">
                    <a:lumMod val="75000"/>
                  </a:schemeClr>
                </a:solidFill>
              </a:ln>
              <a:solidFill>
                <a:srgbClr val="FF0000"/>
              </a:solidFill>
              <a:effectLst>
                <a:innerShdw blurRad="69850" dist="43180" dir="5400000">
                  <a:srgbClr val="000000">
                    <a:alpha val="65000"/>
                  </a:srgbClr>
                </a:innerShdw>
              </a:effectLst>
            </a:endParaRPr>
          </a:p>
        </p:txBody>
      </p:sp>
      <p:sp>
        <p:nvSpPr>
          <p:cNvPr id="15" name="Rectangle 14"/>
          <p:cNvSpPr/>
          <p:nvPr/>
        </p:nvSpPr>
        <p:spPr>
          <a:xfrm>
            <a:off x="364331" y="1085056"/>
            <a:ext cx="9677400" cy="4524315"/>
          </a:xfrm>
          <a:prstGeom prst="rect">
            <a:avLst/>
          </a:prstGeom>
        </p:spPr>
        <p:txBody>
          <a:bodyPr wrap="square">
            <a:spAutoFit/>
          </a:bodyPr>
          <a:lstStyle/>
          <a:p>
            <a:pPr algn="just">
              <a:buFont typeface="Arial" pitchFamily="34" charset="0"/>
              <a:buChar char="•"/>
            </a:pPr>
            <a:r>
              <a:rPr lang="en-US" sz="3000" b="1" dirty="0" smtClean="0">
                <a:solidFill>
                  <a:srgbClr val="FF0000"/>
                </a:solidFill>
                <a:latin typeface="Calibri" pitchFamily="34" charset="0"/>
                <a:cs typeface="Calibri" pitchFamily="34" charset="0"/>
              </a:rPr>
              <a:t>   Classification of transducer is possible in several way…</a:t>
            </a:r>
            <a:endParaRPr lang="en-US" sz="2800" b="1" dirty="0" smtClean="0">
              <a:solidFill>
                <a:srgbClr val="FF0000"/>
              </a:solidFill>
              <a:latin typeface="Calibri" pitchFamily="34" charset="0"/>
              <a:cs typeface="Calibri" pitchFamily="34" charset="0"/>
            </a:endParaRPr>
          </a:p>
          <a:p>
            <a:pPr algn="just"/>
            <a:endParaRPr lang="en-US" sz="1200" b="1" dirty="0" smtClean="0">
              <a:latin typeface="Calibri" pitchFamily="34" charset="0"/>
              <a:cs typeface="Calibri" pitchFamily="34" charset="0"/>
            </a:endParaRPr>
          </a:p>
          <a:p>
            <a:pPr algn="just"/>
            <a:r>
              <a:rPr lang="en-US" sz="2800" b="1" dirty="0" smtClean="0">
                <a:latin typeface="Calibri" pitchFamily="34" charset="0"/>
                <a:cs typeface="Calibri" pitchFamily="34" charset="0"/>
              </a:rPr>
              <a:t>      1) The measurand they measure</a:t>
            </a:r>
          </a:p>
          <a:p>
            <a:pPr algn="just">
              <a:buFont typeface="Arial" pitchFamily="34" charset="0"/>
              <a:buChar char="•"/>
            </a:pPr>
            <a:endParaRPr lang="en-US" sz="1200" b="1" dirty="0" smtClean="0">
              <a:latin typeface="Calibri" pitchFamily="34" charset="0"/>
              <a:cs typeface="Calibri" pitchFamily="34" charset="0"/>
            </a:endParaRPr>
          </a:p>
          <a:p>
            <a:pPr algn="just"/>
            <a:r>
              <a:rPr lang="en-US" sz="2800" b="1" dirty="0" smtClean="0">
                <a:latin typeface="Calibri" pitchFamily="34" charset="0"/>
                <a:cs typeface="Calibri" pitchFamily="34" charset="0"/>
              </a:rPr>
              <a:t>      2) Basic phenomenon on which they work                                 </a:t>
            </a:r>
          </a:p>
          <a:p>
            <a:pPr algn="just"/>
            <a:r>
              <a:rPr lang="en-US" sz="2800" b="1" dirty="0" smtClean="0">
                <a:latin typeface="Calibri" pitchFamily="34" charset="0"/>
                <a:cs typeface="Calibri" pitchFamily="34" charset="0"/>
              </a:rPr>
              <a:t>            (Principal of transduction)</a:t>
            </a:r>
          </a:p>
          <a:p>
            <a:pPr algn="just">
              <a:buFont typeface="Arial" pitchFamily="34" charset="0"/>
              <a:buChar char="•"/>
            </a:pPr>
            <a:endParaRPr lang="en-US" sz="1200" b="1" dirty="0" smtClean="0">
              <a:latin typeface="Calibri" pitchFamily="34" charset="0"/>
              <a:cs typeface="Calibri" pitchFamily="34" charset="0"/>
            </a:endParaRPr>
          </a:p>
          <a:p>
            <a:pPr algn="just"/>
            <a:r>
              <a:rPr lang="en-US" sz="2800" b="1" dirty="0" smtClean="0">
                <a:latin typeface="Calibri" pitchFamily="34" charset="0"/>
                <a:cs typeface="Calibri" pitchFamily="34" charset="0"/>
              </a:rPr>
              <a:t>      3) Function they perform (Primary or secondary transducers)</a:t>
            </a:r>
          </a:p>
          <a:p>
            <a:pPr algn="just">
              <a:buFont typeface="Arial" pitchFamily="34" charset="0"/>
              <a:buChar char="•"/>
            </a:pPr>
            <a:endParaRPr lang="en-US" sz="1200" b="1" dirty="0" smtClean="0">
              <a:latin typeface="Calibri" pitchFamily="34" charset="0"/>
              <a:cs typeface="Calibri" pitchFamily="34" charset="0"/>
            </a:endParaRPr>
          </a:p>
          <a:p>
            <a:pPr algn="just"/>
            <a:r>
              <a:rPr lang="en-US" sz="2800" b="1" dirty="0" smtClean="0">
                <a:latin typeface="Calibri" pitchFamily="34" charset="0"/>
                <a:cs typeface="Calibri" pitchFamily="34" charset="0"/>
              </a:rPr>
              <a:t>      4) Energy requirement (Passive or active transducers)</a:t>
            </a:r>
          </a:p>
          <a:p>
            <a:pPr algn="just">
              <a:buFont typeface="Arial" pitchFamily="34" charset="0"/>
              <a:buChar char="•"/>
            </a:pPr>
            <a:endParaRPr lang="en-US" sz="1200" b="1" dirty="0" smtClean="0">
              <a:latin typeface="Calibri" pitchFamily="34" charset="0"/>
              <a:cs typeface="Calibri" pitchFamily="34" charset="0"/>
            </a:endParaRPr>
          </a:p>
          <a:p>
            <a:pPr algn="just"/>
            <a:r>
              <a:rPr lang="en-US" sz="2800" b="1" dirty="0" smtClean="0">
                <a:latin typeface="Calibri" pitchFamily="34" charset="0"/>
                <a:cs typeface="Calibri" pitchFamily="34" charset="0"/>
              </a:rPr>
              <a:t>      5) Nature of circuits (Analog or digital transducers)</a:t>
            </a:r>
          </a:p>
          <a:p>
            <a:pPr algn="just">
              <a:buFont typeface="Arial" pitchFamily="34" charset="0"/>
              <a:buChar char="•"/>
            </a:pPr>
            <a:endParaRPr lang="en-US" sz="3000" b="1" dirty="0" smtClean="0">
              <a:solidFill>
                <a:srgbClr val="FF0000"/>
              </a:solidFill>
              <a:latin typeface="Calibri" pitchFamily="34" charset="0"/>
              <a:cs typeface="Calibri" pitchFamily="34" charset="0"/>
            </a:endParaRPr>
          </a:p>
        </p:txBody>
      </p:sp>
      <p:sp>
        <p:nvSpPr>
          <p:cNvPr id="9" name="Date Placeholder 8"/>
          <p:cNvSpPr>
            <a:spLocks noGrp="1"/>
          </p:cNvSpPr>
          <p:nvPr>
            <p:ph type="dt" sz="half" idx="10"/>
          </p:nvPr>
        </p:nvSpPr>
        <p:spPr/>
        <p:txBody>
          <a:bodyPr/>
          <a:lstStyle/>
          <a:p>
            <a:fld id="{0405343B-E14A-472A-A3F6-9739A074E1D9}" type="datetime5">
              <a:rPr lang="en-US" b="1" smtClean="0"/>
              <a:pPr/>
              <a:t>25-Apr-19</a:t>
            </a:fld>
            <a:endParaRPr lang="en-US" b="1" dirty="0"/>
          </a:p>
        </p:txBody>
      </p:sp>
      <p:sp>
        <p:nvSpPr>
          <p:cNvPr id="10" name="Slide Number Placeholder 9"/>
          <p:cNvSpPr>
            <a:spLocks noGrp="1"/>
          </p:cNvSpPr>
          <p:nvPr>
            <p:ph type="sldNum" sz="quarter" idx="12"/>
          </p:nvPr>
        </p:nvSpPr>
        <p:spPr/>
        <p:txBody>
          <a:bodyPr/>
          <a:lstStyle/>
          <a:p>
            <a:fld id="{0A082F4F-FF4C-4D35-8DCA-A9CF4BD87EC7}" type="slidenum">
              <a:rPr lang="en-US" sz="2000" b="1" smtClean="0">
                <a:solidFill>
                  <a:srgbClr val="FF0000"/>
                </a:solidFill>
              </a:rPr>
              <a:pPr/>
              <a:t>9</a:t>
            </a:fld>
            <a:endParaRPr lang="en-US" sz="2000" b="1" dirty="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2681</TotalTime>
  <Words>3823</Words>
  <Application>Microsoft Office PowerPoint</Application>
  <PresentationFormat>Custom</PresentationFormat>
  <Paragraphs>675</Paragraphs>
  <Slides>61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3" baseType="lpstr">
      <vt:lpstr>Office Theme</vt:lpstr>
      <vt:lpstr>Equation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Bashir</cp:lastModifiedBy>
  <cp:revision>258</cp:revision>
  <dcterms:created xsi:type="dcterms:W3CDTF">2019-02-12T18:12:10Z</dcterms:created>
  <dcterms:modified xsi:type="dcterms:W3CDTF">2019-04-24T19:17:14Z</dcterms:modified>
</cp:coreProperties>
</file>